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Ex1.xml" ContentType="application/vnd.ms-office.chartex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2.xml" ContentType="application/vnd.openxmlformats-officedocument.drawingml.chartshapes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6.xml" ContentType="application/vnd.openxmlformats-officedocument.presentationml.notesSlid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5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6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7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9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8.xml" ContentType="application/vnd.openxmlformats-officedocument.presentationml.notesSlide+xml"/>
  <Override PartName="/ppt/charts/chart30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1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2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5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13" r:id="rId5"/>
  </p:sldMasterIdLst>
  <p:notesMasterIdLst>
    <p:notesMasterId r:id="rId40"/>
  </p:notesMasterIdLst>
  <p:handoutMasterIdLst>
    <p:handoutMasterId r:id="rId41"/>
  </p:handoutMasterIdLst>
  <p:sldIdLst>
    <p:sldId id="432" r:id="rId6"/>
    <p:sldId id="342" r:id="rId7"/>
    <p:sldId id="350" r:id="rId8"/>
    <p:sldId id="404" r:id="rId9"/>
    <p:sldId id="393" r:id="rId10"/>
    <p:sldId id="433" r:id="rId11"/>
    <p:sldId id="434" r:id="rId12"/>
    <p:sldId id="408" r:id="rId13"/>
    <p:sldId id="409" r:id="rId14"/>
    <p:sldId id="410" r:id="rId15"/>
    <p:sldId id="411" r:id="rId16"/>
    <p:sldId id="405" r:id="rId17"/>
    <p:sldId id="415" r:id="rId18"/>
    <p:sldId id="395" r:id="rId19"/>
    <p:sldId id="396" r:id="rId20"/>
    <p:sldId id="397" r:id="rId21"/>
    <p:sldId id="398" r:id="rId22"/>
    <p:sldId id="399" r:id="rId23"/>
    <p:sldId id="402" r:id="rId24"/>
    <p:sldId id="403" r:id="rId25"/>
    <p:sldId id="412" r:id="rId26"/>
    <p:sldId id="416" r:id="rId27"/>
    <p:sldId id="417" r:id="rId28"/>
    <p:sldId id="418" r:id="rId29"/>
    <p:sldId id="419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401" r:id="rId39"/>
  </p:sldIdLst>
  <p:sldSz cx="12192000" cy="6858000"/>
  <p:notesSz cx="7315200" cy="9601200"/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 userDrawn="1">
          <p15:clr>
            <a:srgbClr val="A4A3A4"/>
          </p15:clr>
        </p15:guide>
        <p15:guide id="2" pos="3811" userDrawn="1">
          <p15:clr>
            <a:srgbClr val="A4A3A4"/>
          </p15:clr>
        </p15:guide>
        <p15:guide id="3" orient="horz" pos="2397" userDrawn="1">
          <p15:clr>
            <a:srgbClr val="A4A3A4"/>
          </p15:clr>
        </p15:guide>
        <p15:guide id="4" orient="horz" pos="1285" userDrawn="1">
          <p15:clr>
            <a:srgbClr val="A4A3A4"/>
          </p15:clr>
        </p15:guide>
        <p15:guide id="5" pos="7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D16"/>
    <a:srgbClr val="3F7116"/>
    <a:srgbClr val="405C01"/>
    <a:srgbClr val="007247"/>
    <a:srgbClr val="009E66"/>
    <a:srgbClr val="02409B"/>
    <a:srgbClr val="00CC66"/>
    <a:srgbClr val="FF9F2D"/>
    <a:srgbClr val="000000"/>
    <a:srgbClr val="6062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8E1E3D-7FD9-46E9-AF8E-22F14EAD0F97}" v="4" dt="2022-07-20T14:16:45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11"/>
    <p:restoredTop sz="94697"/>
  </p:normalViewPr>
  <p:slideViewPr>
    <p:cSldViewPr snapToGrid="0">
      <p:cViewPr varScale="1">
        <p:scale>
          <a:sx n="105" d="100"/>
          <a:sy n="105" d="100"/>
        </p:scale>
        <p:origin x="1038" y="96"/>
      </p:cViewPr>
      <p:guideLst>
        <p:guide orient="horz" pos="2165"/>
        <p:guide pos="3811"/>
        <p:guide orient="horz" pos="2397"/>
        <p:guide orient="horz" pos="1285"/>
        <p:guide pos="71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gs" Target="tags/tag1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Nicklin" userId="4d267a5b-9ae4-459a-bbb3-586e46512d6c" providerId="ADAL" clId="{588E1E3D-7FD9-46E9-AF8E-22F14EAD0F97}"/>
    <pc:docChg chg="undo custSel delSld modSld">
      <pc:chgData name="Steve Nicklin" userId="4d267a5b-9ae4-459a-bbb3-586e46512d6c" providerId="ADAL" clId="{588E1E3D-7FD9-46E9-AF8E-22F14EAD0F97}" dt="2022-07-20T14:17:04.380" v="170" actId="47"/>
      <pc:docMkLst>
        <pc:docMk/>
      </pc:docMkLst>
      <pc:sldChg chg="del">
        <pc:chgData name="Steve Nicklin" userId="4d267a5b-9ae4-459a-bbb3-586e46512d6c" providerId="ADAL" clId="{588E1E3D-7FD9-46E9-AF8E-22F14EAD0F97}" dt="2022-07-20T14:16:57.463" v="169" actId="47"/>
        <pc:sldMkLst>
          <pc:docMk/>
          <pc:sldMk cId="1484223745" sldId="394"/>
        </pc:sldMkLst>
      </pc:sldChg>
      <pc:sldChg chg="del">
        <pc:chgData name="Steve Nicklin" userId="4d267a5b-9ae4-459a-bbb3-586e46512d6c" providerId="ADAL" clId="{588E1E3D-7FD9-46E9-AF8E-22F14EAD0F97}" dt="2022-07-20T14:17:04.380" v="170" actId="47"/>
        <pc:sldMkLst>
          <pc:docMk/>
          <pc:sldMk cId="3629533869" sldId="407"/>
        </pc:sldMkLst>
      </pc:sldChg>
      <pc:sldChg chg="modSp mod">
        <pc:chgData name="Steve Nicklin" userId="4d267a5b-9ae4-459a-bbb3-586e46512d6c" providerId="ADAL" clId="{588E1E3D-7FD9-46E9-AF8E-22F14EAD0F97}" dt="2022-07-12T14:59:31.455" v="14" actId="1076"/>
        <pc:sldMkLst>
          <pc:docMk/>
          <pc:sldMk cId="616743809" sldId="420"/>
        </pc:sldMkLst>
        <pc:spChg chg="mod">
          <ac:chgData name="Steve Nicklin" userId="4d267a5b-9ae4-459a-bbb3-586e46512d6c" providerId="ADAL" clId="{588E1E3D-7FD9-46E9-AF8E-22F14EAD0F97}" dt="2022-07-12T14:58:53.495" v="7" actId="14100"/>
          <ac:spMkLst>
            <pc:docMk/>
            <pc:sldMk cId="616743809" sldId="420"/>
            <ac:spMk id="26" creationId="{DF807E78-958B-2AA5-7FF4-EA62D0FDD892}"/>
          </ac:spMkLst>
        </pc:spChg>
        <pc:spChg chg="mod">
          <ac:chgData name="Steve Nicklin" userId="4d267a5b-9ae4-459a-bbb3-586e46512d6c" providerId="ADAL" clId="{588E1E3D-7FD9-46E9-AF8E-22F14EAD0F97}" dt="2022-07-12T14:59:00.593" v="8" actId="1076"/>
          <ac:spMkLst>
            <pc:docMk/>
            <pc:sldMk cId="616743809" sldId="420"/>
            <ac:spMk id="28" creationId="{874C3E1E-9671-5ED7-A454-AC7607ED5903}"/>
          </ac:spMkLst>
        </pc:spChg>
        <pc:grpChg chg="mod">
          <ac:chgData name="Steve Nicklin" userId="4d267a5b-9ae4-459a-bbb3-586e46512d6c" providerId="ADAL" clId="{588E1E3D-7FD9-46E9-AF8E-22F14EAD0F97}" dt="2022-07-12T14:59:31.455" v="14" actId="1076"/>
          <ac:grpSpMkLst>
            <pc:docMk/>
            <pc:sldMk cId="616743809" sldId="420"/>
            <ac:grpSpMk id="24" creationId="{BA300F66-F602-C525-7CB1-35C63DD3A006}"/>
          </ac:grpSpMkLst>
        </pc:grpChg>
        <pc:graphicFrameChg chg="mod">
          <ac:chgData name="Steve Nicklin" userId="4d267a5b-9ae4-459a-bbb3-586e46512d6c" providerId="ADAL" clId="{588E1E3D-7FD9-46E9-AF8E-22F14EAD0F97}" dt="2022-07-12T14:59:24.911" v="13" actId="1076"/>
          <ac:graphicFrameMkLst>
            <pc:docMk/>
            <pc:sldMk cId="616743809" sldId="420"/>
            <ac:graphicFrameMk id="23" creationId="{11F81A46-D17B-7CD3-DDEF-DBA9F038771E}"/>
          </ac:graphicFrameMkLst>
        </pc:graphicFrameChg>
      </pc:sldChg>
      <pc:sldChg chg="modSp mod">
        <pc:chgData name="Steve Nicklin" userId="4d267a5b-9ae4-459a-bbb3-586e46512d6c" providerId="ADAL" clId="{588E1E3D-7FD9-46E9-AF8E-22F14EAD0F97}" dt="2022-07-12T15:03:37.763" v="106" actId="6549"/>
        <pc:sldMkLst>
          <pc:docMk/>
          <pc:sldMk cId="3272769977" sldId="425"/>
        </pc:sldMkLst>
        <pc:spChg chg="mod">
          <ac:chgData name="Steve Nicklin" userId="4d267a5b-9ae4-459a-bbb3-586e46512d6c" providerId="ADAL" clId="{588E1E3D-7FD9-46E9-AF8E-22F14EAD0F97}" dt="2022-07-12T15:01:01.379" v="50" actId="1076"/>
          <ac:spMkLst>
            <pc:docMk/>
            <pc:sldMk cId="3272769977" sldId="425"/>
            <ac:spMk id="29" creationId="{A7277071-31C6-CA9F-D699-A30A4E3A1C3A}"/>
          </ac:spMkLst>
        </pc:spChg>
        <pc:spChg chg="mod">
          <ac:chgData name="Steve Nicklin" userId="4d267a5b-9ae4-459a-bbb3-586e46512d6c" providerId="ADAL" clId="{588E1E3D-7FD9-46E9-AF8E-22F14EAD0F97}" dt="2022-07-12T15:01:06.009" v="51" actId="1076"/>
          <ac:spMkLst>
            <pc:docMk/>
            <pc:sldMk cId="3272769977" sldId="425"/>
            <ac:spMk id="30" creationId="{1B10EF44-8393-E535-8A16-8548D6D3FF11}"/>
          </ac:spMkLst>
        </pc:spChg>
        <pc:spChg chg="mod">
          <ac:chgData name="Steve Nicklin" userId="4d267a5b-9ae4-459a-bbb3-586e46512d6c" providerId="ADAL" clId="{588E1E3D-7FD9-46E9-AF8E-22F14EAD0F97}" dt="2022-07-12T15:03:37.763" v="106" actId="6549"/>
          <ac:spMkLst>
            <pc:docMk/>
            <pc:sldMk cId="3272769977" sldId="425"/>
            <ac:spMk id="63" creationId="{10FBA56B-21F9-F39F-0930-22319BAB3BAE}"/>
          </ac:spMkLst>
        </pc:spChg>
      </pc:sldChg>
      <pc:sldChg chg="modSp mod">
        <pc:chgData name="Steve Nicklin" userId="4d267a5b-9ae4-459a-bbb3-586e46512d6c" providerId="ADAL" clId="{588E1E3D-7FD9-46E9-AF8E-22F14EAD0F97}" dt="2022-07-12T15:03:54.669" v="142" actId="6549"/>
        <pc:sldMkLst>
          <pc:docMk/>
          <pc:sldMk cId="791040800" sldId="426"/>
        </pc:sldMkLst>
        <pc:spChg chg="mod">
          <ac:chgData name="Steve Nicklin" userId="4d267a5b-9ae4-459a-bbb3-586e46512d6c" providerId="ADAL" clId="{588E1E3D-7FD9-46E9-AF8E-22F14EAD0F97}" dt="2022-07-12T15:02:10.667" v="64" actId="14100"/>
          <ac:spMkLst>
            <pc:docMk/>
            <pc:sldMk cId="791040800" sldId="426"/>
            <ac:spMk id="24" creationId="{00E9D1F1-27A0-49B9-31B2-6075432FA7DF}"/>
          </ac:spMkLst>
        </pc:spChg>
        <pc:spChg chg="mod">
          <ac:chgData name="Steve Nicklin" userId="4d267a5b-9ae4-459a-bbb3-586e46512d6c" providerId="ADAL" clId="{588E1E3D-7FD9-46E9-AF8E-22F14EAD0F97}" dt="2022-07-12T15:02:22.496" v="66" actId="6549"/>
          <ac:spMkLst>
            <pc:docMk/>
            <pc:sldMk cId="791040800" sldId="426"/>
            <ac:spMk id="30" creationId="{1B10EF44-8393-E535-8A16-8548D6D3FF11}"/>
          </ac:spMkLst>
        </pc:spChg>
        <pc:spChg chg="mod">
          <ac:chgData name="Steve Nicklin" userId="4d267a5b-9ae4-459a-bbb3-586e46512d6c" providerId="ADAL" clId="{588E1E3D-7FD9-46E9-AF8E-22F14EAD0F97}" dt="2022-07-12T15:03:54.669" v="142" actId="6549"/>
          <ac:spMkLst>
            <pc:docMk/>
            <pc:sldMk cId="791040800" sldId="426"/>
            <ac:spMk id="63" creationId="{10FBA56B-21F9-F39F-0930-22319BAB3BAE}"/>
          </ac:spMkLst>
        </pc:spChg>
        <pc:grpChg chg="mod">
          <ac:chgData name="Steve Nicklin" userId="4d267a5b-9ae4-459a-bbb3-586e46512d6c" providerId="ADAL" clId="{588E1E3D-7FD9-46E9-AF8E-22F14EAD0F97}" dt="2022-07-12T15:01:54.533" v="62" actId="14100"/>
          <ac:grpSpMkLst>
            <pc:docMk/>
            <pc:sldMk cId="791040800" sldId="426"/>
            <ac:grpSpMk id="3" creationId="{02AA9B88-06A8-69CA-B51F-334044C7BEB3}"/>
          </ac:grpSpMkLst>
        </pc:grpChg>
        <pc:graphicFrameChg chg="mod">
          <ac:chgData name="Steve Nicklin" userId="4d267a5b-9ae4-459a-bbb3-586e46512d6c" providerId="ADAL" clId="{588E1E3D-7FD9-46E9-AF8E-22F14EAD0F97}" dt="2022-07-12T15:01:50.201" v="61" actId="167"/>
          <ac:graphicFrameMkLst>
            <pc:docMk/>
            <pc:sldMk cId="791040800" sldId="426"/>
            <ac:graphicFrameMk id="34" creationId="{5708817F-8E7B-F79F-4170-F9349B10DB9B}"/>
          </ac:graphicFrameMkLst>
        </pc:graphicFrameChg>
      </pc:sldChg>
      <pc:sldChg chg="modSp mod">
        <pc:chgData name="Steve Nicklin" userId="4d267a5b-9ae4-459a-bbb3-586e46512d6c" providerId="ADAL" clId="{588E1E3D-7FD9-46E9-AF8E-22F14EAD0F97}" dt="2022-07-12T15:04:06.479" v="168" actId="6549"/>
        <pc:sldMkLst>
          <pc:docMk/>
          <pc:sldMk cId="1158483210" sldId="427"/>
        </pc:sldMkLst>
        <pc:spChg chg="mod">
          <ac:chgData name="Steve Nicklin" userId="4d267a5b-9ae4-459a-bbb3-586e46512d6c" providerId="ADAL" clId="{588E1E3D-7FD9-46E9-AF8E-22F14EAD0F97}" dt="2022-07-12T15:04:06.479" v="168" actId="6549"/>
          <ac:spMkLst>
            <pc:docMk/>
            <pc:sldMk cId="1158483210" sldId="427"/>
            <ac:spMk id="26" creationId="{83383F4D-18CF-D8C6-3DB1-45021631963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package" Target="../embeddings/Microsoft_Excel_Worksheet1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27102066744794E-2"/>
          <c:y val="4.9216732012026011E-2"/>
          <c:w val="0.94096464812548719"/>
          <c:h val="0.8734800119389564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Worst Is Behind Us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5617186729899344E-2"/>
                  <c:y val="-3.120661307352454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050" b="1" i="0">
                      <a:solidFill>
                        <a:schemeClr val="accent3"/>
                      </a:solidFill>
                      <a:latin typeface="Helvetica" pitchFamily="2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3.0061662815022504E-2"/>
                      <c:h val="6.33921038932002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799-40C8-BC85-38BEFEA0BFB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03-4C4B-98F8-8B828C8A62C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03-4C4B-98F8-8B828C8A62C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03-4C4B-98F8-8B828C8A62CA}"/>
                </c:ext>
              </c:extLst>
            </c:dLbl>
            <c:dLbl>
              <c:idx val="4"/>
              <c:layout>
                <c:manualLayout>
                  <c:x val="-2.7567438229663694E-2"/>
                  <c:y val="2.4621297771437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03-4C4B-98F8-8B828C8A62C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03-4C4B-98F8-8B828C8A62CA}"/>
                </c:ext>
              </c:extLst>
            </c:dLbl>
            <c:dLbl>
              <c:idx val="6"/>
              <c:layout>
                <c:manualLayout>
                  <c:x val="-1.4599611543816364E-2"/>
                  <c:y val="3.5561034037654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03-4C4B-98F8-8B828C8A62CA}"/>
                </c:ext>
              </c:extLst>
            </c:dLbl>
            <c:dLbl>
              <c:idx val="7"/>
              <c:layout>
                <c:manualLayout>
                  <c:x val="-8.8429953013592112E-3"/>
                  <c:y val="3.25530732687506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03-4C4B-98F8-8B828C8A62C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03-4C4B-98F8-8B828C8A62C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B1-9343-BE2F-60404DF14E76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B1-9343-BE2F-60404DF14E7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B1-9343-BE2F-60404DF14E7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B1-9343-BE2F-60404DF14E76}"/>
                </c:ext>
              </c:extLst>
            </c:dLbl>
            <c:dLbl>
              <c:idx val="18"/>
              <c:layout>
                <c:manualLayout>
                  <c:x val="-1.5436075484923826E-3"/>
                  <c:y val="1.780122221164317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C03-4C4B-98F8-8B828C8A62CA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2.8730395554484801E-2"/>
                      <c:h val="2.59683066365005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2C03-4C4B-98F8-8B828C8A62CA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B1-9343-BE2F-60404DF14E76}"/>
                </c:ext>
              </c:extLst>
            </c:dLbl>
            <c:dLbl>
              <c:idx val="22"/>
              <c:layout>
                <c:manualLayout>
                  <c:x val="-1.9150973187079978E-2"/>
                  <c:y val="-2.80261830097281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03-4C4B-98F8-8B828C8A62CA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C03-4C4B-98F8-8B828C8A62CA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B1-9343-BE2F-60404DF14E7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6B1-9343-BE2F-60404DF14E76}"/>
                </c:ext>
              </c:extLst>
            </c:dLbl>
            <c:dLbl>
              <c:idx val="27"/>
              <c:layout>
                <c:manualLayout>
                  <c:x val="-1.8087476844879345E-2"/>
                  <c:y val="-3.56566490554140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C03-4C4B-98F8-8B828C8A62CA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6B1-9343-BE2F-60404DF14E7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6B1-9343-BE2F-60404DF14E7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6B1-9343-BE2F-60404DF14E7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6B1-9343-BE2F-60404DF14E7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6B1-9343-BE2F-60404DF14E7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6B1-9343-BE2F-60404DF14E7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6B1-9343-BE2F-60404DF14E7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86B1-9343-BE2F-60404DF14E7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6B1-9343-BE2F-60404DF14E76}"/>
                </c:ext>
              </c:extLst>
            </c:dLbl>
            <c:dLbl>
              <c:idx val="43"/>
              <c:layout>
                <c:manualLayout>
                  <c:x val="-2.5531954043131112E-2"/>
                  <c:y val="-2.88268009289983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C03-4C4B-98F8-8B828C8A62CA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6B1-9343-BE2F-60404DF14E76}"/>
                </c:ext>
              </c:extLst>
            </c:dLbl>
            <c:dLbl>
              <c:idx val="45"/>
              <c:layout>
                <c:manualLayout>
                  <c:x val="-1.3614260497818451E-2"/>
                  <c:y val="-5.28524931615880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C03-4C4B-98F8-8B828C8A62CA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DD-3B45-B6C5-2C5984E98D7B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DD-3B45-B6C5-2C5984E98D7B}"/>
                </c:ext>
              </c:extLst>
            </c:dLbl>
            <c:dLbl>
              <c:idx val="50"/>
              <c:layout>
                <c:manualLayout>
                  <c:x val="-1.2248885578787115E-2"/>
                  <c:y val="-3.38391381517897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DD-3B45-B6C5-2C5984E98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 i="0">
                    <a:solidFill>
                      <a:schemeClr val="accent3"/>
                    </a:solidFill>
                    <a:latin typeface="Helvetica" pitchFamily="2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Sheet1!$A$2:$A$81</c:f>
              <c:strCache>
                <c:ptCount val="51"/>
                <c:pt idx="0">
                  <c:v>W75 (08/01)</c:v>
                </c:pt>
                <c:pt idx="1">
                  <c:v>W76 (08/08)</c:v>
                </c:pt>
                <c:pt idx="2">
                  <c:v>W77 (08/15)</c:v>
                </c:pt>
                <c:pt idx="3">
                  <c:v>W78 (08/22)</c:v>
                </c:pt>
                <c:pt idx="4">
                  <c:v>W79 (08/29)</c:v>
                </c:pt>
                <c:pt idx="5">
                  <c:v>W80 (09/05)</c:v>
                </c:pt>
                <c:pt idx="6">
                  <c:v>W81 (09/12)</c:v>
                </c:pt>
                <c:pt idx="7">
                  <c:v>W82 (09/19)</c:v>
                </c:pt>
                <c:pt idx="8">
                  <c:v>W83 (09/26)</c:v>
                </c:pt>
                <c:pt idx="9">
                  <c:v>W84 (10/03)</c:v>
                </c:pt>
                <c:pt idx="10">
                  <c:v>W85 (10/10)</c:v>
                </c:pt>
                <c:pt idx="11">
                  <c:v>W86 (10/15)</c:v>
                </c:pt>
                <c:pt idx="12">
                  <c:v>W87 (10/24)</c:v>
                </c:pt>
                <c:pt idx="13">
                  <c:v>W88 (10/31)</c:v>
                </c:pt>
                <c:pt idx="14">
                  <c:v>W89 (11/7)</c:v>
                </c:pt>
                <c:pt idx="15">
                  <c:v>W90 (11/14)</c:v>
                </c:pt>
                <c:pt idx="16">
                  <c:v>W91 (11/21)</c:v>
                </c:pt>
                <c:pt idx="17">
                  <c:v>W92 (11/28)</c:v>
                </c:pt>
                <c:pt idx="18">
                  <c:v>W93 (12/05)</c:v>
                </c:pt>
                <c:pt idx="19">
                  <c:v>W94 (12/12)</c:v>
                </c:pt>
                <c:pt idx="20">
                  <c:v>W95 (12/19)</c:v>
                </c:pt>
                <c:pt idx="21">
                  <c:v>W96 (12/26)</c:v>
                </c:pt>
                <c:pt idx="22">
                  <c:v>W97 (01/02)</c:v>
                </c:pt>
                <c:pt idx="23">
                  <c:v>W98 (01/09)</c:v>
                </c:pt>
                <c:pt idx="24">
                  <c:v>W99 (01/16)</c:v>
                </c:pt>
                <c:pt idx="25">
                  <c:v>W100 (01/23)</c:v>
                </c:pt>
                <c:pt idx="26">
                  <c:v>W101 (01/30)</c:v>
                </c:pt>
                <c:pt idx="27">
                  <c:v>W102 (02/04)</c:v>
                </c:pt>
                <c:pt idx="28">
                  <c:v>W103 (02/13)</c:v>
                </c:pt>
                <c:pt idx="29">
                  <c:v>W104 (02/20)</c:v>
                </c:pt>
                <c:pt idx="30">
                  <c:v>W105 (02/27)</c:v>
                </c:pt>
                <c:pt idx="31">
                  <c:v>W106 (03/06)</c:v>
                </c:pt>
                <c:pt idx="32">
                  <c:v>W107 (03/13)</c:v>
                </c:pt>
                <c:pt idx="33">
                  <c:v>W108 (03/20)</c:v>
                </c:pt>
                <c:pt idx="34">
                  <c:v>W109 (03/27)</c:v>
                </c:pt>
                <c:pt idx="35">
                  <c:v>W110 (04/03)</c:v>
                </c:pt>
                <c:pt idx="36">
                  <c:v>W111 (04/10)</c:v>
                </c:pt>
                <c:pt idx="37">
                  <c:v>W112 (04/17)</c:v>
                </c:pt>
                <c:pt idx="38">
                  <c:v>W113 (04/24)</c:v>
                </c:pt>
                <c:pt idx="39">
                  <c:v>W114 (05/01)</c:v>
                </c:pt>
                <c:pt idx="40">
                  <c:v>W115 (05/08)</c:v>
                </c:pt>
                <c:pt idx="41">
                  <c:v>W116 (05/15)</c:v>
                </c:pt>
                <c:pt idx="42">
                  <c:v>W117 (05/22)</c:v>
                </c:pt>
                <c:pt idx="43">
                  <c:v>W118 (05/29)</c:v>
                </c:pt>
                <c:pt idx="44">
                  <c:v>W119 (06/5)</c:v>
                </c:pt>
                <c:pt idx="45">
                  <c:v>W120 (6/12)</c:v>
                </c:pt>
                <c:pt idx="46">
                  <c:v>W121 (6/19)</c:v>
                </c:pt>
                <c:pt idx="47">
                  <c:v>W122 (6/26)</c:v>
                </c:pt>
                <c:pt idx="48">
                  <c:v>W123 (7/3)</c:v>
                </c:pt>
                <c:pt idx="49">
                  <c:v>W124 (7/10)</c:v>
                </c:pt>
                <c:pt idx="50">
                  <c:v>W125 (7/17)</c:v>
                </c:pt>
              </c:strCache>
            </c:strRef>
          </c:cat>
          <c:val>
            <c:numRef>
              <c:f>Sheet1!$B$2:$B$81</c:f>
              <c:numCache>
                <c:formatCode>0%</c:formatCode>
                <c:ptCount val="51"/>
                <c:pt idx="0">
                  <c:v>0.46</c:v>
                </c:pt>
                <c:pt idx="1">
                  <c:v>0.45</c:v>
                </c:pt>
                <c:pt idx="2">
                  <c:v>0.42</c:v>
                </c:pt>
                <c:pt idx="3">
                  <c:v>0.43</c:v>
                </c:pt>
                <c:pt idx="4">
                  <c:v>0.4</c:v>
                </c:pt>
                <c:pt idx="5">
                  <c:v>0.44</c:v>
                </c:pt>
                <c:pt idx="6">
                  <c:v>0.47</c:v>
                </c:pt>
                <c:pt idx="7">
                  <c:v>0.53</c:v>
                </c:pt>
                <c:pt idx="8">
                  <c:v>0.53</c:v>
                </c:pt>
                <c:pt idx="9">
                  <c:v>0.54</c:v>
                </c:pt>
                <c:pt idx="10">
                  <c:v>0.59</c:v>
                </c:pt>
                <c:pt idx="11">
                  <c:v>0.63</c:v>
                </c:pt>
                <c:pt idx="12">
                  <c:v>0.62</c:v>
                </c:pt>
                <c:pt idx="13">
                  <c:v>0.61</c:v>
                </c:pt>
                <c:pt idx="14">
                  <c:v>0.61</c:v>
                </c:pt>
                <c:pt idx="15">
                  <c:v>0.62</c:v>
                </c:pt>
                <c:pt idx="16">
                  <c:v>0.56000000000000005</c:v>
                </c:pt>
                <c:pt idx="17">
                  <c:v>0.56000000000000005</c:v>
                </c:pt>
                <c:pt idx="18">
                  <c:v>0.5</c:v>
                </c:pt>
                <c:pt idx="19">
                  <c:v>0.55000000000000004</c:v>
                </c:pt>
                <c:pt idx="20">
                  <c:v>0.52</c:v>
                </c:pt>
                <c:pt idx="21">
                  <c:v>0.53</c:v>
                </c:pt>
                <c:pt idx="22">
                  <c:v>0.53</c:v>
                </c:pt>
                <c:pt idx="23">
                  <c:v>0.52</c:v>
                </c:pt>
                <c:pt idx="24">
                  <c:v>0.5</c:v>
                </c:pt>
                <c:pt idx="25">
                  <c:v>0.54</c:v>
                </c:pt>
                <c:pt idx="26">
                  <c:v>0.53</c:v>
                </c:pt>
                <c:pt idx="27">
                  <c:v>0.52</c:v>
                </c:pt>
                <c:pt idx="28">
                  <c:v>0.59</c:v>
                </c:pt>
                <c:pt idx="29">
                  <c:v>0.63</c:v>
                </c:pt>
                <c:pt idx="30">
                  <c:v>0.67</c:v>
                </c:pt>
                <c:pt idx="31">
                  <c:v>0.68</c:v>
                </c:pt>
                <c:pt idx="32">
                  <c:v>0.64</c:v>
                </c:pt>
                <c:pt idx="33">
                  <c:v>0.68</c:v>
                </c:pt>
                <c:pt idx="34">
                  <c:v>0.67</c:v>
                </c:pt>
                <c:pt idx="35">
                  <c:v>0.69</c:v>
                </c:pt>
                <c:pt idx="36">
                  <c:v>0.67</c:v>
                </c:pt>
                <c:pt idx="37">
                  <c:v>0.62</c:v>
                </c:pt>
                <c:pt idx="38">
                  <c:v>0.68</c:v>
                </c:pt>
                <c:pt idx="39">
                  <c:v>0.7</c:v>
                </c:pt>
                <c:pt idx="40">
                  <c:v>0.67</c:v>
                </c:pt>
                <c:pt idx="41">
                  <c:v>0.68</c:v>
                </c:pt>
                <c:pt idx="42">
                  <c:v>0.69</c:v>
                </c:pt>
                <c:pt idx="43">
                  <c:v>0.69</c:v>
                </c:pt>
                <c:pt idx="44">
                  <c:v>0.69</c:v>
                </c:pt>
                <c:pt idx="45">
                  <c:v>0.64</c:v>
                </c:pt>
                <c:pt idx="46">
                  <c:v>0.64</c:v>
                </c:pt>
                <c:pt idx="47">
                  <c:v>0.65</c:v>
                </c:pt>
                <c:pt idx="48">
                  <c:v>0.68</c:v>
                </c:pt>
                <c:pt idx="49">
                  <c:v>0.68</c:v>
                </c:pt>
                <c:pt idx="50">
                  <c:v>0.61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2C03-4C4B-98F8-8B828C8A62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Worst ahead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8940516740961413E-2"/>
                  <c:y val="1.36485115989788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050" b="1" i="0">
                      <a:solidFill>
                        <a:schemeClr val="tx2"/>
                      </a:solidFill>
                      <a:latin typeface="Helvetica" pitchFamily="2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0061662815022504E-2"/>
                      <c:h val="3.63207933717684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799-40C8-BC85-38BEFEA0BFB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3.2441179759094538E-2"/>
                      <c:h val="3.28056418028857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0-2C03-4C4B-98F8-8B828C8A62C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C03-4C4B-98F8-8B828C8A62C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C03-4C4B-98F8-8B828C8A62CA}"/>
                </c:ext>
              </c:extLst>
            </c:dLbl>
            <c:dLbl>
              <c:idx val="4"/>
              <c:layout>
                <c:manualLayout>
                  <c:x val="-2.2164177110560672E-2"/>
                  <c:y val="-2.73560164888528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C03-4C4B-98F8-8B828C8A62C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C03-4C4B-98F8-8B828C8A62CA}"/>
                </c:ext>
              </c:extLst>
            </c:dLbl>
            <c:dLbl>
              <c:idx val="6"/>
              <c:layout>
                <c:manualLayout>
                  <c:x val="-2.4646725737379954E-2"/>
                  <c:y val="3.17103810304719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C03-4C4B-98F8-8B828C8A62C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3.027987531145333E-2"/>
                      <c:h val="3.28056418028857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6-2C03-4C4B-98F8-8B828C8A62C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B1-9343-BE2F-60404DF14E7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3.1920884581086696E-2"/>
                      <c:h val="4.511284510237913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2C03-4C4B-98F8-8B828C8A62CA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B1-9343-BE2F-60404DF14E76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B1-9343-BE2F-60404DF14E76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C03-4C4B-98F8-8B828C8A62CA}"/>
                </c:ext>
              </c:extLst>
            </c:dLbl>
            <c:dLbl>
              <c:idx val="18"/>
              <c:layout>
                <c:manualLayout>
                  <c:x val="-4.0392363887276433E-2"/>
                  <c:y val="3.963116701269627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C03-4C4B-98F8-8B828C8A62CA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C03-4C4B-98F8-8B828C8A62CA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B1-9343-BE2F-60404DF14E76}"/>
                </c:ext>
              </c:extLst>
            </c:dLbl>
            <c:dLbl>
              <c:idx val="22"/>
              <c:layout>
                <c:manualLayout>
                  <c:x val="-2.4274010921186296E-2"/>
                  <c:y val="4.19129722445108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C03-4C4B-98F8-8B828C8A62CA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B1-9343-BE2F-60404DF14E76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6B1-9343-BE2F-60404DF14E76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6B1-9343-BE2F-60404DF14E76}"/>
                </c:ext>
              </c:extLst>
            </c:dLbl>
            <c:dLbl>
              <c:idx val="27"/>
              <c:layout>
                <c:manualLayout>
                  <c:x val="-2.4489447225173242E-2"/>
                  <c:y val="3.68470615430599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6B1-9343-BE2F-60404DF14E76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6B1-9343-BE2F-60404DF14E76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6B1-9343-BE2F-60404DF14E76}"/>
                </c:ext>
              </c:extLst>
            </c:dLbl>
            <c:dLbl>
              <c:idx val="32"/>
              <c:layout>
                <c:manualLayout>
                  <c:x val="-2.0038333899214864E-2"/>
                  <c:y val="3.98549849343301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6B1-9343-BE2F-60404DF14E76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6B1-9343-BE2F-60404DF14E76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6B1-9343-BE2F-60404DF14E76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6B1-9343-BE2F-60404DF14E76}"/>
                </c:ext>
              </c:extLst>
            </c:dLbl>
            <c:dLbl>
              <c:idx val="37"/>
              <c:layout>
                <c:manualLayout>
                  <c:x val="-2.0038333899214701E-2"/>
                  <c:y val="4.5870831716870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6B1-9343-BE2F-60404DF14E76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6B1-9343-BE2F-60404DF14E76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6B1-9343-BE2F-60404DF14E76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6B1-9343-BE2F-60404DF14E76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6B1-9343-BE2F-60404DF14E76}"/>
                </c:ext>
              </c:extLst>
            </c:dLbl>
            <c:dLbl>
              <c:idx val="43"/>
              <c:layout>
                <c:manualLayout>
                  <c:x val="-2.44684183433184E-2"/>
                  <c:y val="3.48428845559001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C03-4C4B-98F8-8B828C8A62CA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86B1-9343-BE2F-60404DF14E76}"/>
                </c:ext>
              </c:extLst>
            </c:dLbl>
            <c:dLbl>
              <c:idx val="45"/>
              <c:layout>
                <c:manualLayout>
                  <c:x val="-1.4694839773389864E-2"/>
                  <c:y val="4.19129722445108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C03-4C4B-98F8-8B828C8A62CA}"/>
                </c:ext>
              </c:extLst>
            </c:dLbl>
            <c:dLbl>
              <c:idx val="4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DD-3B45-B6C5-2C5984E98D7B}"/>
                </c:ext>
              </c:extLst>
            </c:dLbl>
            <c:dLbl>
              <c:idx val="4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DD-3B45-B6C5-2C5984E98D7B}"/>
                </c:ext>
              </c:extLst>
            </c:dLbl>
            <c:dLbl>
              <c:idx val="50"/>
              <c:layout>
                <c:manualLayout>
                  <c:x val="-1.2248885578787115E-2"/>
                  <c:y val="3.68470615430599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DD-3B45-B6C5-2C5984E98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 i="0">
                    <a:solidFill>
                      <a:schemeClr val="tx2"/>
                    </a:solidFill>
                    <a:latin typeface="Helvetica" pitchFamily="2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Sheet1!$A$2:$A$81</c:f>
              <c:strCache>
                <c:ptCount val="51"/>
                <c:pt idx="0">
                  <c:v>W75 (08/01)</c:v>
                </c:pt>
                <c:pt idx="1">
                  <c:v>W76 (08/08)</c:v>
                </c:pt>
                <c:pt idx="2">
                  <c:v>W77 (08/15)</c:v>
                </c:pt>
                <c:pt idx="3">
                  <c:v>W78 (08/22)</c:v>
                </c:pt>
                <c:pt idx="4">
                  <c:v>W79 (08/29)</c:v>
                </c:pt>
                <c:pt idx="5">
                  <c:v>W80 (09/05)</c:v>
                </c:pt>
                <c:pt idx="6">
                  <c:v>W81 (09/12)</c:v>
                </c:pt>
                <c:pt idx="7">
                  <c:v>W82 (09/19)</c:v>
                </c:pt>
                <c:pt idx="8">
                  <c:v>W83 (09/26)</c:v>
                </c:pt>
                <c:pt idx="9">
                  <c:v>W84 (10/03)</c:v>
                </c:pt>
                <c:pt idx="10">
                  <c:v>W85 (10/10)</c:v>
                </c:pt>
                <c:pt idx="11">
                  <c:v>W86 (10/15)</c:v>
                </c:pt>
                <c:pt idx="12">
                  <c:v>W87 (10/24)</c:v>
                </c:pt>
                <c:pt idx="13">
                  <c:v>W88 (10/31)</c:v>
                </c:pt>
                <c:pt idx="14">
                  <c:v>W89 (11/7)</c:v>
                </c:pt>
                <c:pt idx="15">
                  <c:v>W90 (11/14)</c:v>
                </c:pt>
                <c:pt idx="16">
                  <c:v>W91 (11/21)</c:v>
                </c:pt>
                <c:pt idx="17">
                  <c:v>W92 (11/28)</c:v>
                </c:pt>
                <c:pt idx="18">
                  <c:v>W93 (12/05)</c:v>
                </c:pt>
                <c:pt idx="19">
                  <c:v>W94 (12/12)</c:v>
                </c:pt>
                <c:pt idx="20">
                  <c:v>W95 (12/19)</c:v>
                </c:pt>
                <c:pt idx="21">
                  <c:v>W96 (12/26)</c:v>
                </c:pt>
                <c:pt idx="22">
                  <c:v>W97 (01/02)</c:v>
                </c:pt>
                <c:pt idx="23">
                  <c:v>W98 (01/09)</c:v>
                </c:pt>
                <c:pt idx="24">
                  <c:v>W99 (01/16)</c:v>
                </c:pt>
                <c:pt idx="25">
                  <c:v>W100 (01/23)</c:v>
                </c:pt>
                <c:pt idx="26">
                  <c:v>W101 (01/30)</c:v>
                </c:pt>
                <c:pt idx="27">
                  <c:v>W102 (02/04)</c:v>
                </c:pt>
                <c:pt idx="28">
                  <c:v>W103 (02/13)</c:v>
                </c:pt>
                <c:pt idx="29">
                  <c:v>W104 (02/20)</c:v>
                </c:pt>
                <c:pt idx="30">
                  <c:v>W105 (02/27)</c:v>
                </c:pt>
                <c:pt idx="31">
                  <c:v>W106 (03/06)</c:v>
                </c:pt>
                <c:pt idx="32">
                  <c:v>W107 (03/13)</c:v>
                </c:pt>
                <c:pt idx="33">
                  <c:v>W108 (03/20)</c:v>
                </c:pt>
                <c:pt idx="34">
                  <c:v>W109 (03/27)</c:v>
                </c:pt>
                <c:pt idx="35">
                  <c:v>W110 (04/03)</c:v>
                </c:pt>
                <c:pt idx="36">
                  <c:v>W111 (04/10)</c:v>
                </c:pt>
                <c:pt idx="37">
                  <c:v>W112 (04/17)</c:v>
                </c:pt>
                <c:pt idx="38">
                  <c:v>W113 (04/24)</c:v>
                </c:pt>
                <c:pt idx="39">
                  <c:v>W114 (05/01)</c:v>
                </c:pt>
                <c:pt idx="40">
                  <c:v>W115 (05/08)</c:v>
                </c:pt>
                <c:pt idx="41">
                  <c:v>W116 (05/15)</c:v>
                </c:pt>
                <c:pt idx="42">
                  <c:v>W117 (05/22)</c:v>
                </c:pt>
                <c:pt idx="43">
                  <c:v>W118 (05/29)</c:v>
                </c:pt>
                <c:pt idx="44">
                  <c:v>W119 (06/5)</c:v>
                </c:pt>
                <c:pt idx="45">
                  <c:v>W120 (6/12)</c:v>
                </c:pt>
                <c:pt idx="46">
                  <c:v>W121 (6/19)</c:v>
                </c:pt>
                <c:pt idx="47">
                  <c:v>W122 (6/26)</c:v>
                </c:pt>
                <c:pt idx="48">
                  <c:v>W123 (7/3)</c:v>
                </c:pt>
                <c:pt idx="49">
                  <c:v>W124 (7/10)</c:v>
                </c:pt>
                <c:pt idx="50">
                  <c:v>W125 (7/17)</c:v>
                </c:pt>
              </c:strCache>
            </c:strRef>
          </c:cat>
          <c:val>
            <c:numRef>
              <c:f>Sheet1!$C$2:$C$81</c:f>
              <c:numCache>
                <c:formatCode>0%</c:formatCode>
                <c:ptCount val="51"/>
                <c:pt idx="0">
                  <c:v>0.54</c:v>
                </c:pt>
                <c:pt idx="1">
                  <c:v>0.55000000000000004</c:v>
                </c:pt>
                <c:pt idx="2">
                  <c:v>0.58000000000000007</c:v>
                </c:pt>
                <c:pt idx="3">
                  <c:v>0.57000000000000006</c:v>
                </c:pt>
                <c:pt idx="4">
                  <c:v>0.6</c:v>
                </c:pt>
                <c:pt idx="5">
                  <c:v>0.56000000000000005</c:v>
                </c:pt>
                <c:pt idx="6">
                  <c:v>0.53</c:v>
                </c:pt>
                <c:pt idx="7">
                  <c:v>0.47</c:v>
                </c:pt>
                <c:pt idx="8">
                  <c:v>0.47</c:v>
                </c:pt>
                <c:pt idx="9">
                  <c:v>0.45999999999999996</c:v>
                </c:pt>
                <c:pt idx="10">
                  <c:v>0.41000000000000003</c:v>
                </c:pt>
                <c:pt idx="11">
                  <c:v>0.37</c:v>
                </c:pt>
                <c:pt idx="12">
                  <c:v>0.38</c:v>
                </c:pt>
                <c:pt idx="13">
                  <c:v>0.39</c:v>
                </c:pt>
                <c:pt idx="14">
                  <c:v>0.39</c:v>
                </c:pt>
                <c:pt idx="15">
                  <c:v>0.38</c:v>
                </c:pt>
                <c:pt idx="16">
                  <c:v>0.43999999999999995</c:v>
                </c:pt>
                <c:pt idx="17">
                  <c:v>0.43999999999999995</c:v>
                </c:pt>
                <c:pt idx="18">
                  <c:v>0.5</c:v>
                </c:pt>
                <c:pt idx="19">
                  <c:v>0.44999999999999996</c:v>
                </c:pt>
                <c:pt idx="20">
                  <c:v>0.48</c:v>
                </c:pt>
                <c:pt idx="21">
                  <c:v>0.47</c:v>
                </c:pt>
                <c:pt idx="22">
                  <c:v>0.47</c:v>
                </c:pt>
                <c:pt idx="23">
                  <c:v>0.48</c:v>
                </c:pt>
                <c:pt idx="24">
                  <c:v>0.5</c:v>
                </c:pt>
                <c:pt idx="25">
                  <c:v>0.45999999999999996</c:v>
                </c:pt>
                <c:pt idx="26">
                  <c:v>0.47</c:v>
                </c:pt>
                <c:pt idx="27">
                  <c:v>0.48</c:v>
                </c:pt>
                <c:pt idx="28">
                  <c:v>0.41</c:v>
                </c:pt>
                <c:pt idx="29">
                  <c:v>0.37</c:v>
                </c:pt>
                <c:pt idx="30">
                  <c:v>0.33</c:v>
                </c:pt>
                <c:pt idx="31">
                  <c:v>0.32</c:v>
                </c:pt>
                <c:pt idx="32">
                  <c:v>0.36</c:v>
                </c:pt>
                <c:pt idx="33">
                  <c:v>0.32</c:v>
                </c:pt>
                <c:pt idx="34">
                  <c:v>0.33</c:v>
                </c:pt>
                <c:pt idx="35">
                  <c:v>0.31</c:v>
                </c:pt>
                <c:pt idx="36">
                  <c:v>0.33</c:v>
                </c:pt>
                <c:pt idx="37">
                  <c:v>0.38</c:v>
                </c:pt>
                <c:pt idx="38">
                  <c:v>0.32</c:v>
                </c:pt>
                <c:pt idx="39">
                  <c:v>0.3</c:v>
                </c:pt>
                <c:pt idx="40">
                  <c:v>0.33</c:v>
                </c:pt>
                <c:pt idx="41">
                  <c:v>0.32</c:v>
                </c:pt>
                <c:pt idx="42">
                  <c:v>0.31</c:v>
                </c:pt>
                <c:pt idx="43">
                  <c:v>0.31</c:v>
                </c:pt>
                <c:pt idx="44">
                  <c:v>0.31</c:v>
                </c:pt>
                <c:pt idx="45">
                  <c:v>0.36</c:v>
                </c:pt>
                <c:pt idx="46">
                  <c:v>0.36</c:v>
                </c:pt>
                <c:pt idx="47">
                  <c:v>0.35</c:v>
                </c:pt>
                <c:pt idx="48">
                  <c:v>0.32</c:v>
                </c:pt>
                <c:pt idx="49">
                  <c:v>0.32</c:v>
                </c:pt>
                <c:pt idx="50">
                  <c:v>0.39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2C03-4C4B-98F8-8B828C8A6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41371152"/>
        <c:axId val="2141374960"/>
      </c:lineChart>
      <c:catAx>
        <c:axId val="2141371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Libre Franklin" pitchFamily="2" charset="77"/>
                <a:ea typeface="+mn-ea"/>
                <a:cs typeface="+mn-cs"/>
              </a:defRPr>
            </a:pPr>
            <a:endParaRPr lang="en-US"/>
          </a:p>
        </c:txPr>
        <c:crossAx val="2141374960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2141374960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2141371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451786699768"/>
          <c:y val="1.7885918261635211E-2"/>
          <c:w val="0.69691706064511483"/>
          <c:h val="0.848597814425288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helpful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Urban
&lt;1M</c:v>
                </c:pt>
                <c:pt idx="1">
                  <c:v>Urban
1M+</c:v>
                </c:pt>
                <c:pt idx="3">
                  <c:v>Boomer+</c:v>
                </c:pt>
                <c:pt idx="4">
                  <c:v>Gen X</c:v>
                </c:pt>
                <c:pt idx="5">
                  <c:v>Millennial</c:v>
                </c:pt>
                <c:pt idx="6">
                  <c:v>Gen Z</c:v>
                </c:pt>
                <c:pt idx="8">
                  <c:v>General Public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0.48</c:v>
                </c:pt>
                <c:pt idx="1">
                  <c:v>0.31</c:v>
                </c:pt>
                <c:pt idx="3">
                  <c:v>0.65</c:v>
                </c:pt>
                <c:pt idx="4">
                  <c:v>0.45</c:v>
                </c:pt>
                <c:pt idx="5">
                  <c:v>0.26</c:v>
                </c:pt>
                <c:pt idx="6">
                  <c:v>0.44</c:v>
                </c:pt>
                <c:pt idx="8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D1-AC4A-B72E-F800B403BC0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Helpful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5D1-AC4A-B72E-F800B403BC02}"/>
              </c:ext>
            </c:extLst>
          </c:dPt>
          <c:dLbls>
            <c:dLbl>
              <c:idx val="6"/>
              <c:layout>
                <c:manualLayout>
                  <c:x val="1.8073474640414622E-4"/>
                  <c:y val="2.593022074180178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D1-AC4A-B72E-F800B403BC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Urban
&lt;1M</c:v>
                </c:pt>
                <c:pt idx="1">
                  <c:v>Urban
1M+</c:v>
                </c:pt>
                <c:pt idx="3">
                  <c:v>Boomer+</c:v>
                </c:pt>
                <c:pt idx="4">
                  <c:v>Gen X</c:v>
                </c:pt>
                <c:pt idx="5">
                  <c:v>Millennial</c:v>
                </c:pt>
                <c:pt idx="6">
                  <c:v>Gen Z</c:v>
                </c:pt>
                <c:pt idx="8">
                  <c:v>General Public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0.52</c:v>
                </c:pt>
                <c:pt idx="1">
                  <c:v>0.69</c:v>
                </c:pt>
                <c:pt idx="3">
                  <c:v>0.35</c:v>
                </c:pt>
                <c:pt idx="4">
                  <c:v>0.55000000000000004</c:v>
                </c:pt>
                <c:pt idx="5">
                  <c:v>0.74</c:v>
                </c:pt>
                <c:pt idx="6">
                  <c:v>0.56000000000000005</c:v>
                </c:pt>
                <c:pt idx="8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D1-AC4A-B72E-F800B403BC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04662272"/>
        <c:axId val="197963712"/>
      </c:barChart>
      <c:catAx>
        <c:axId val="20466227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  <c:crossAx val="197963712"/>
        <c:crosses val="autoZero"/>
        <c:auto val="1"/>
        <c:lblAlgn val="ctr"/>
        <c:lblOffset val="100"/>
        <c:noMultiLvlLbl val="0"/>
      </c:catAx>
      <c:valAx>
        <c:axId val="197963712"/>
        <c:scaling>
          <c:orientation val="minMax"/>
          <c:max val="1.1000000000000001"/>
          <c:min val="0"/>
        </c:scaling>
        <c:delete val="1"/>
        <c:axPos val="r"/>
        <c:numFmt formatCode="0%" sourceLinked="1"/>
        <c:majorTickMark val="out"/>
        <c:minorTickMark val="none"/>
        <c:tickLblPos val="nextTo"/>
        <c:crossAx val="20466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Libre Franklin Medium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2325990150302"/>
          <c:y val="4.2438722828357089E-2"/>
          <c:w val="0.75110799284152019"/>
          <c:h val="0.9245533816384763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3E-4248-A1A9-7F2BB8E82F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3E-4248-A1A9-7F2BB8E82F7D}"/>
              </c:ext>
            </c:extLst>
          </c:dPt>
          <c:dLbls>
            <c:dLbl>
              <c:idx val="0"/>
              <c:layout>
                <c:manualLayout>
                  <c:x val="0.27091332266935875"/>
                  <c:y val="6.08978570439475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pPr>
                    <a:fld id="{218B7AAE-7223-C14C-9811-886D379BB518}" type="CATEGORYNAME">
                      <a:rPr lang="en-US" sz="1200"/>
                      <a:pPr>
                        <a:defRPr sz="1050" b="1">
                          <a:latin typeface="Helvetica" pitchFamily="2" charset="0"/>
                        </a:defRPr>
                      </a:pPr>
                      <a:t>[CATEGORY NAME]</a:t>
                    </a:fld>
                    <a:r>
                      <a:rPr lang="en-US" sz="1050" baseline="0" dirty="0"/>
                      <a:t>,</a:t>
                    </a:r>
                  </a:p>
                  <a:p>
                    <a:pPr>
                      <a:defRPr sz="1050" b="1">
                        <a:latin typeface="Helvetica" pitchFamily="2" charset="0"/>
                      </a:defRPr>
                    </a:pPr>
                    <a:fld id="{EEEF8CA5-6AB5-4C97-BE23-CFC7B03539FF}" type="VALUE">
                      <a:rPr lang="en-US" sz="1600" baseline="0" smtClean="0"/>
                      <a:pPr>
                        <a:defRPr sz="1050" b="1">
                          <a:latin typeface="Helvetica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42526100432784"/>
                      <c:h val="0.191568218515431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33E-4248-A1A9-7F2BB8E82F7D}"/>
                </c:ext>
              </c:extLst>
            </c:dLbl>
            <c:dLbl>
              <c:idx val="1"/>
              <c:layout>
                <c:manualLayout>
                  <c:x val="-0.15838280197752053"/>
                  <c:y val="-8.56164727164932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pPr>
                    <a:fld id="{2C6FBED5-1FBB-BB4E-BC16-0E2C094F0056}" type="CATEGORYNAME">
                      <a:rPr lang="en-US"/>
                      <a:pPr>
                        <a:defRPr b="1">
                          <a:solidFill>
                            <a:schemeClr val="bg1"/>
                          </a:solidFill>
                          <a:latin typeface="Helvetica" pitchFamily="2" charset="0"/>
                        </a:defRPr>
                      </a:pPr>
                      <a:t>[CATEGORY NAME]</a:t>
                    </a:fld>
                    <a:r>
                      <a:rPr lang="en-US" baseline="0"/>
                      <a:t>,</a:t>
                    </a:r>
                  </a:p>
                  <a:p>
                    <a:pPr>
                      <a:defRPr b="1">
                        <a:solidFill>
                          <a:schemeClr val="bg1"/>
                        </a:solidFill>
                        <a:latin typeface="Helvetica" pitchFamily="2" charset="0"/>
                      </a:defRPr>
                    </a:pPr>
                    <a:fld id="{ECFACAC5-9AD0-9D4F-87FE-13A4F545914D}" type="VALUE">
                      <a:rPr lang="en-US" sz="1600" baseline="0" smtClean="0"/>
                      <a:pPr>
                        <a:defRPr b="1">
                          <a:solidFill>
                            <a:schemeClr val="bg1"/>
                          </a:solidFill>
                          <a:latin typeface="Helvetica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4274723566684"/>
                      <c:h val="0.209960889249484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33E-4248-A1A9-7F2BB8E82F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0.38</c:v>
                </c:pt>
                <c:pt idx="1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3E-4248-A1A9-7F2BB8E82F7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17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2325990150302"/>
          <c:y val="4.2438722828357089E-2"/>
          <c:w val="0.75110799284152019"/>
          <c:h val="0.9245533816384763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9A-504E-9F02-191C2FB5985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9A-504E-9F02-191C2FB5985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9A-504E-9F02-191C2FB59856}"/>
              </c:ext>
            </c:extLst>
          </c:dPt>
          <c:dLbls>
            <c:dLbl>
              <c:idx val="0"/>
              <c:layout>
                <c:manualLayout>
                  <c:x val="0.21321295004266722"/>
                  <c:y val="4.1638510270135189E-2"/>
                </c:manualLayout>
              </c:layout>
              <c:tx>
                <c:rich>
                  <a:bodyPr/>
                  <a:lstStyle/>
                  <a:p>
                    <a:fld id="{218B7AAE-7223-C14C-9811-886D379BB518}" type="CATEGORYNAME">
                      <a:rPr lang="en-US"/>
                      <a:pPr/>
                      <a:t>[CATEGORY NAME]</a:t>
                    </a:fld>
                    <a:r>
                      <a:rPr lang="en-US" dirty="0"/>
                      <a:t>,</a:t>
                    </a:r>
                  </a:p>
                  <a:p>
                    <a:fld id="{A7749AB6-AAA3-B443-8D91-11A4FC328013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747299882693377"/>
                      <c:h val="0.203464376396096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29A-504E-9F02-191C2FB59856}"/>
                </c:ext>
              </c:extLst>
            </c:dLbl>
            <c:dLbl>
              <c:idx val="1"/>
              <c:layout>
                <c:manualLayout>
                  <c:x val="-0.16519685793323777"/>
                  <c:y val="0.15263417776730809"/>
                </c:manualLayout>
              </c:layout>
              <c:tx>
                <c:rich>
                  <a:bodyPr/>
                  <a:lstStyle/>
                  <a:p>
                    <a:fld id="{2C6FBED5-1FBB-BB4E-BC16-0E2C094F0056}" type="CATEGORYNAME">
                      <a:rPr lang="en-US"/>
                      <a:pPr/>
                      <a:t>[CATEGORY NAME]</a:t>
                    </a:fld>
                    <a:r>
                      <a:rPr lang="en-US" dirty="0"/>
                      <a:t>,</a:t>
                    </a:r>
                  </a:p>
                  <a:p>
                    <a:fld id="{ECFACAC5-9AD0-9D4F-87FE-13A4F545914D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4274723566684"/>
                      <c:h val="0.209960889249484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29A-504E-9F02-191C2FB59856}"/>
                </c:ext>
              </c:extLst>
            </c:dLbl>
            <c:dLbl>
              <c:idx val="2"/>
              <c:layout>
                <c:manualLayout>
                  <c:x val="6.0871388706856641E-2"/>
                  <c:y val="-7.9879461136460272E-2"/>
                </c:manualLayout>
              </c:layout>
              <c:tx>
                <c:rich>
                  <a:bodyPr/>
                  <a:lstStyle/>
                  <a:p>
                    <a:fld id="{985A5C6A-6110-5545-AFE0-B88755404CC0}" type="CATEGORYNAME">
                      <a:rPr lang="en-US"/>
                      <a:pPr/>
                      <a:t>[CATEGORY NAME]</a:t>
                    </a:fld>
                    <a:r>
                      <a:rPr lang="en-US" dirty="0"/>
                      <a:t>,</a:t>
                    </a:r>
                  </a:p>
                  <a:p>
                    <a:fld id="{C6E54AF6-9F0F-634C-9235-C7215B5EAC5D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68721111267045"/>
                      <c:h val="0.205613052875563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29A-504E-9F02-191C2FB598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 lot more than usual</c:v>
                </c:pt>
                <c:pt idx="1">
                  <c:v>A little bit more than usual</c:v>
                </c:pt>
                <c:pt idx="2">
                  <c:v>Somewhere in between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0.32</c:v>
                </c:pt>
                <c:pt idx="1">
                  <c:v>0.51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9A-504E-9F02-191C2FB5985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17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 i="0">
          <a:solidFill>
            <a:schemeClr val="bg1"/>
          </a:solidFill>
          <a:latin typeface="Libre Franklin SemiBold" pitchFamily="2" charset="77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80542432006437"/>
          <c:y val="8.9649718775268353E-2"/>
          <c:w val="0.60421281496430501"/>
          <c:h val="0.829961921565787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Definitely not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98-524C-AC27-E80B7DE2D6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Probably not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98-524C-AC27-E80B7DE2D60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Probably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698-524C-AC27-E80B7DE2D60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98-524C-AC27-E80B7DE2D60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Sheet1!$E$2</c:f>
            </c:numRef>
          </c:val>
          <c:extLst>
            <c:ext xmlns:c16="http://schemas.microsoft.com/office/drawing/2014/chart" uri="{C3380CC4-5D6E-409C-BE32-E72D297353CC}">
              <c16:uniqueId val="{00000005-F698-524C-AC27-E80B7DE2D60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Definitely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98-524C-AC27-E80B7DE2D6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662272"/>
        <c:axId val="197963712"/>
      </c:barChart>
      <c:catAx>
        <c:axId val="204662272"/>
        <c:scaling>
          <c:orientation val="maxMin"/>
        </c:scaling>
        <c:delete val="1"/>
        <c:axPos val="b"/>
        <c:numFmt formatCode="@" sourceLinked="1"/>
        <c:majorTickMark val="none"/>
        <c:minorTickMark val="none"/>
        <c:tickLblPos val="nextTo"/>
        <c:crossAx val="197963712"/>
        <c:crosses val="autoZero"/>
        <c:auto val="1"/>
        <c:lblAlgn val="ctr"/>
        <c:lblOffset val="100"/>
        <c:noMultiLvlLbl val="0"/>
      </c:catAx>
      <c:valAx>
        <c:axId val="197963712"/>
        <c:scaling>
          <c:orientation val="minMax"/>
          <c:max val="1.1000000000000001"/>
          <c:min val="0"/>
        </c:scaling>
        <c:delete val="1"/>
        <c:axPos val="r"/>
        <c:numFmt formatCode="0%" sourceLinked="1"/>
        <c:majorTickMark val="out"/>
        <c:minorTickMark val="none"/>
        <c:tickLblPos val="nextTo"/>
        <c:crossAx val="20466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2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4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2">
                    <a:lumMod val="60000"/>
                    <a:lumOff val="40000"/>
                  </a:schemeClr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2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1.6499947901739303E-3"/>
          <c:y val="0.29223648761768162"/>
          <c:w val="0.2311120289444655"/>
          <c:h val="0.39471083281973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/>
              </a:solidFill>
              <a:latin typeface="Libre Franklin SemiBold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bg1"/>
          </a:solidFill>
          <a:latin typeface="Libre Franklin SemiBold" pitchFamily="2" charset="77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2325990150302"/>
          <c:y val="4.2438722828357089E-2"/>
          <c:w val="0.75110799284152019"/>
          <c:h val="0.9245533816384763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21-9744-8857-DD16F546245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21-9744-8857-DD16F5462452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421-9744-8857-DD16F5462452}"/>
              </c:ext>
            </c:extLst>
          </c:dPt>
          <c:dLbls>
            <c:dLbl>
              <c:idx val="0"/>
              <c:layout>
                <c:manualLayout>
                  <c:x val="2.6629979495484912E-2"/>
                  <c:y val="5.520555275634368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Libre Franklin SemiBold" pitchFamily="2" charset="77"/>
                        <a:ea typeface="+mn-ea"/>
                        <a:cs typeface="+mn-cs"/>
                      </a:defRPr>
                    </a:pPr>
                    <a:fld id="{218B7AAE-7223-C14C-9811-886D379BB518}" type="CATEGORYNAME">
                      <a:rPr lang="en-US" sz="1200" b="1" i="0">
                        <a:solidFill>
                          <a:schemeClr val="bg1"/>
                        </a:solidFill>
                        <a:latin typeface="Libre Franklin SemiBold" pitchFamily="2" charset="77"/>
                      </a:rPr>
                      <a:pPr>
                        <a:defRPr sz="1050" b="1">
                          <a:solidFill>
                            <a:schemeClr val="bg1"/>
                          </a:solidFill>
                          <a:latin typeface="Libre Franklin SemiBold" pitchFamily="2" charset="77"/>
                        </a:defRPr>
                      </a:pPr>
                      <a:t>[CATEGORY NAME]</a:t>
                    </a:fld>
                    <a:r>
                      <a:rPr lang="en-US" sz="1050" b="1" i="0" baseline="0" dirty="0">
                        <a:solidFill>
                          <a:schemeClr val="bg1"/>
                        </a:solidFill>
                        <a:latin typeface="Libre Franklin SemiBold" pitchFamily="2" charset="77"/>
                      </a:rPr>
                      <a:t>,</a:t>
                    </a:r>
                  </a:p>
                  <a:p>
                    <a:pPr>
                      <a:defRPr sz="1050" b="1">
                        <a:solidFill>
                          <a:schemeClr val="bg1"/>
                        </a:solidFill>
                        <a:latin typeface="Libre Franklin SemiBold" pitchFamily="2" charset="77"/>
                      </a:defRPr>
                    </a:pPr>
                    <a:fld id="{A7749AB6-AAA3-B443-8D91-11A4FC328013}" type="VALUE">
                      <a:rPr lang="en-US" sz="1800" b="1" i="0" baseline="0" smtClean="0">
                        <a:solidFill>
                          <a:schemeClr val="bg1"/>
                        </a:solidFill>
                        <a:latin typeface="Libre Franklin SemiBold" pitchFamily="2" charset="77"/>
                      </a:rPr>
                      <a:pPr>
                        <a:defRPr sz="1050" b="1">
                          <a:solidFill>
                            <a:schemeClr val="bg1"/>
                          </a:solidFill>
                          <a:latin typeface="Libre Franklin SemiBold" pitchFamily="2" charset="77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42532794582385"/>
                      <c:h val="0.140599408648328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421-9744-8857-DD16F5462452}"/>
                </c:ext>
              </c:extLst>
            </c:dLbl>
            <c:dLbl>
              <c:idx val="1"/>
              <c:layout>
                <c:manualLayout>
                  <c:x val="1.8145643083357973E-3"/>
                  <c:y val="6.733305856478068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Libre Franklin SemiBold" pitchFamily="2" charset="77"/>
                        <a:ea typeface="+mn-ea"/>
                        <a:cs typeface="+mn-cs"/>
                      </a:defRPr>
                    </a:pPr>
                    <a:fld id="{2C6FBED5-1FBB-BB4E-BC16-0E2C094F0056}" type="CATEGORYNAME">
                      <a:rPr lang="en-US" b="1" i="0">
                        <a:latin typeface="Libre Franklin SemiBold" pitchFamily="2" charset="77"/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Libre Franklin SemiBold" pitchFamily="2" charset="77"/>
                        </a:defRPr>
                      </a:pPr>
                      <a:t>[CATEGORY NAME]</a:t>
                    </a:fld>
                    <a:r>
                      <a:rPr lang="en-US" b="1" i="0" baseline="0" dirty="0">
                        <a:latin typeface="Libre Franklin SemiBold" pitchFamily="2" charset="77"/>
                      </a:rPr>
                      <a:t>,</a:t>
                    </a:r>
                  </a:p>
                  <a:p>
                    <a:pPr>
                      <a:defRPr b="1">
                        <a:solidFill>
                          <a:schemeClr val="bg1"/>
                        </a:solidFill>
                        <a:latin typeface="Libre Franklin SemiBold" pitchFamily="2" charset="77"/>
                      </a:defRPr>
                    </a:pPr>
                    <a:fld id="{ECFACAC5-9AD0-9D4F-87FE-13A4F545914D}" type="VALUE">
                      <a:rPr lang="en-US" sz="1800" b="1" i="0" baseline="0" smtClean="0">
                        <a:latin typeface="Libre Franklin SemiBold" pitchFamily="2" charset="77"/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Libre Franklin SemiBold" pitchFamily="2" charset="77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4274723566684"/>
                      <c:h val="0.209960889249484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421-9744-8857-DD16F5462452}"/>
                </c:ext>
              </c:extLst>
            </c:dLbl>
            <c:dLbl>
              <c:idx val="2"/>
              <c:layout>
                <c:manualLayout>
                  <c:x val="1.010184861178947E-2"/>
                  <c:y val="2.672219700905225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Libre Franklin SemiBold" pitchFamily="2" charset="77"/>
                        <a:ea typeface="+mn-ea"/>
                        <a:cs typeface="+mn-cs"/>
                      </a:defRPr>
                    </a:pPr>
                    <a:fld id="{985A5C6A-6110-5545-AFE0-B88755404CC0}" type="CATEGORYNAME">
                      <a:rPr lang="en-US" b="1" i="0">
                        <a:solidFill>
                          <a:schemeClr val="bg1"/>
                        </a:solidFill>
                        <a:latin typeface="Libre Franklin SemiBold" pitchFamily="2" charset="77"/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Libre Franklin SemiBold" pitchFamily="2" charset="77"/>
                        </a:defRPr>
                      </a:pPr>
                      <a:t>[CATEGORY NAME]</a:t>
                    </a:fld>
                    <a:r>
                      <a:rPr lang="en-US" b="1" i="0" baseline="0" dirty="0">
                        <a:solidFill>
                          <a:schemeClr val="bg1"/>
                        </a:solidFill>
                        <a:latin typeface="Libre Franklin SemiBold" pitchFamily="2" charset="77"/>
                      </a:rPr>
                      <a:t>,</a:t>
                    </a:r>
                  </a:p>
                  <a:p>
                    <a:pPr>
                      <a:defRPr b="1">
                        <a:solidFill>
                          <a:schemeClr val="bg1"/>
                        </a:solidFill>
                        <a:latin typeface="Libre Franklin SemiBold" pitchFamily="2" charset="77"/>
                      </a:defRPr>
                    </a:pPr>
                    <a:fld id="{C6E54AF6-9F0F-634C-9235-C7215B5EAC5D}" type="VALUE">
                      <a:rPr lang="en-US" sz="1800" b="1" i="0" baseline="0" smtClean="0">
                        <a:solidFill>
                          <a:schemeClr val="bg1"/>
                        </a:solidFill>
                        <a:latin typeface="Libre Franklin SemiBold" pitchFamily="2" charset="77"/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Libre Franklin SemiBold" pitchFamily="2" charset="77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00193654532238"/>
                      <c:h val="0.165577895247108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421-9744-8857-DD16F54624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Up to $500</c:v>
                </c:pt>
                <c:pt idx="1">
                  <c:v>$500-$1K</c:v>
                </c:pt>
                <c:pt idx="2">
                  <c:v>$1K+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0.36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21-9744-8857-DD16F54624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04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19212550992861"/>
          <c:y val="0"/>
          <c:w val="0.48791252184813927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Summer 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3E4-6E4F-B41D-C356F3CDC910}"/>
              </c:ext>
            </c:extLst>
          </c:dPt>
          <c:dLbls>
            <c:dLbl>
              <c:idx val="3"/>
              <c:layout>
                <c:manualLayout>
                  <c:x val="1.8073474640414622E-4"/>
                  <c:y val="2.593022074180178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E4-6E4F-B41D-C356F3CDC9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Libre Franklin Medium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Pre-school</c:v>
                </c:pt>
                <c:pt idx="1">
                  <c:v>Elementary school</c:v>
                </c:pt>
                <c:pt idx="2">
                  <c:v>Middle school</c:v>
                </c:pt>
                <c:pt idx="3">
                  <c:v>High school</c:v>
                </c:pt>
                <c:pt idx="4">
                  <c:v>College/university</c:v>
                </c:pt>
                <c:pt idx="5">
                  <c:v>Night/evening school</c:v>
                </c:pt>
                <c:pt idx="6">
                  <c:v>Trade/vocational school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2.95851E-2</c:v>
                </c:pt>
                <c:pt idx="1">
                  <c:v>0.19847015000000001</c:v>
                </c:pt>
                <c:pt idx="2">
                  <c:v>0.11517044999999999</c:v>
                </c:pt>
                <c:pt idx="3">
                  <c:v>0.28508065999999999</c:v>
                </c:pt>
                <c:pt idx="4">
                  <c:v>0.34153020000000001</c:v>
                </c:pt>
                <c:pt idx="5">
                  <c:v>1.4697409999999999E-2</c:v>
                </c:pt>
                <c:pt idx="6">
                  <c:v>1.546603E-2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E4-6E4F-B41D-C356F3CDC9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15"/>
        <c:axId val="204662272"/>
        <c:axId val="197963712"/>
      </c:barChart>
      <c:catAx>
        <c:axId val="2046622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Libre Franklin Medium" pitchFamily="2" charset="77"/>
                <a:ea typeface="+mn-ea"/>
                <a:cs typeface="+mn-cs"/>
              </a:defRPr>
            </a:pPr>
            <a:endParaRPr lang="en-US"/>
          </a:p>
        </c:txPr>
        <c:crossAx val="197963712"/>
        <c:crosses val="autoZero"/>
        <c:auto val="1"/>
        <c:lblAlgn val="ctr"/>
        <c:lblOffset val="100"/>
        <c:noMultiLvlLbl val="0"/>
      </c:catAx>
      <c:valAx>
        <c:axId val="197963712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20466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 i="0">
          <a:solidFill>
            <a:schemeClr val="bg1"/>
          </a:solidFill>
          <a:latin typeface="Libre Franklin Medium" pitchFamily="2" charset="77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543182866697207"/>
          <c:y val="0"/>
          <c:w val="0.48791252184813927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Summer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0C4-E443-B931-1BD9F1652FB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0C4-E443-B931-1BD9F1652FB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0C4-E443-B931-1BD9F1652FB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0C4-E443-B931-1BD9F1652FB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0C4-E443-B931-1BD9F1652FBA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0C4-E443-B931-1BD9F1652FBA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0C4-E443-B931-1BD9F1652FBA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0C4-E443-B931-1BD9F1652FB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0C4-E443-B931-1BD9F1652FB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0C4-E443-B931-1BD9F1652FB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5"/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F0C4-E443-B931-1BD9F1652FB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3"/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0C4-E443-B931-1BD9F1652FBA}"/>
                </c:ext>
              </c:extLst>
            </c:dLbl>
            <c:dLbl>
              <c:idx val="3"/>
              <c:layout>
                <c:manualLayout>
                  <c:x val="1.8073474640414622E-4"/>
                  <c:y val="2.5930220741801781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3"/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C4-E443-B931-1BD9F1652FB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3"/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F0C4-E443-B931-1BD9F1652FBA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3"/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0C4-E443-B931-1BD9F1652FBA}"/>
                </c:ext>
              </c:extLst>
            </c:dLbl>
            <c:dLbl>
              <c:idx val="6"/>
              <c:layout>
                <c:manualLayout>
                  <c:x val="9.1847512821700468E-17"/>
                  <c:y val="2.4738343321843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0C4-E443-B931-1BD9F1652FBA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0C4-E443-B931-1BD9F1652FBA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F0C4-E443-B931-1BD9F1652FBA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1"/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0C4-E443-B931-1BD9F1652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2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Retail stores</c:v>
                </c:pt>
                <c:pt idx="1">
                  <c:v>Online</c:v>
                </c:pt>
                <c:pt idx="2">
                  <c:v>Dollar stores</c:v>
                </c:pt>
                <c:pt idx="3">
                  <c:v>Department stores</c:v>
                </c:pt>
                <c:pt idx="4">
                  <c:v>Office supply stores</c:v>
                </c:pt>
                <c:pt idx="5">
                  <c:v>Big box stores</c:v>
                </c:pt>
                <c:pt idx="6">
                  <c:v>Mall specialty store</c:v>
                </c:pt>
                <c:pt idx="7">
                  <c:v>Store associated with the school</c:v>
                </c:pt>
                <c:pt idx="8">
                  <c:v>Electronics stores</c:v>
                </c:pt>
                <c:pt idx="9">
                  <c:v>Somewhere else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0.69027934999999996</c:v>
                </c:pt>
                <c:pt idx="1">
                  <c:v>0.39814050000000001</c:v>
                </c:pt>
                <c:pt idx="2">
                  <c:v>0.23275232000000001</c:v>
                </c:pt>
                <c:pt idx="3">
                  <c:v>0.20901792999999999</c:v>
                </c:pt>
                <c:pt idx="4">
                  <c:v>0.18727866000000001</c:v>
                </c:pt>
                <c:pt idx="5">
                  <c:v>0.17869734000000001</c:v>
                </c:pt>
                <c:pt idx="6">
                  <c:v>8.628864E-2</c:v>
                </c:pt>
                <c:pt idx="7">
                  <c:v>8.2127339999999993E-2</c:v>
                </c:pt>
                <c:pt idx="8">
                  <c:v>7.2007859999999993E-2</c:v>
                </c:pt>
                <c:pt idx="9">
                  <c:v>2.382194E-2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C4-E443-B931-1BD9F1652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67"/>
        <c:axId val="204662272"/>
        <c:axId val="197963712"/>
      </c:barChart>
      <c:catAx>
        <c:axId val="204662272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crossAx val="197963712"/>
        <c:crosses val="autoZero"/>
        <c:auto val="1"/>
        <c:lblAlgn val="ctr"/>
        <c:lblOffset val="100"/>
        <c:noMultiLvlLbl val="0"/>
      </c:catAx>
      <c:valAx>
        <c:axId val="197963712"/>
        <c:scaling>
          <c:orientation val="minMax"/>
          <c:max val="1.1000000000000001"/>
          <c:min val="0"/>
        </c:scaling>
        <c:delete val="1"/>
        <c:axPos val="r"/>
        <c:numFmt formatCode="0%" sourceLinked="1"/>
        <c:majorTickMark val="out"/>
        <c:minorTickMark val="none"/>
        <c:tickLblPos val="nextTo"/>
        <c:crossAx val="20466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Miscellaneous school supplies</c:v>
                </c:pt>
                <c:pt idx="1">
                  <c:v>Shoes</c:v>
                </c:pt>
                <c:pt idx="2">
                  <c:v>Other clothing</c:v>
                </c:pt>
                <c:pt idx="3">
                  <c:v>Personal protective equipment</c:v>
                </c:pt>
                <c:pt idx="4">
                  <c:v>Text/course books</c:v>
                </c:pt>
                <c:pt idx="5">
                  <c:v>Laptop/Personal computer</c:v>
                </c:pt>
                <c:pt idx="6">
                  <c:v>School uniform</c:v>
                </c:pt>
                <c:pt idx="7">
                  <c:v>Other technology supplies</c:v>
                </c:pt>
                <c:pt idx="8">
                  <c:v>At-home school furniture</c:v>
                </c:pt>
                <c:pt idx="9">
                  <c:v>Other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0.63561805999999998</c:v>
                </c:pt>
                <c:pt idx="1">
                  <c:v>0.59912332000000001</c:v>
                </c:pt>
                <c:pt idx="2">
                  <c:v>0.52625301000000002</c:v>
                </c:pt>
                <c:pt idx="3">
                  <c:v>0.41051006000000001</c:v>
                </c:pt>
                <c:pt idx="4">
                  <c:v>0.39496759999999997</c:v>
                </c:pt>
                <c:pt idx="5">
                  <c:v>0.35009976999999998</c:v>
                </c:pt>
                <c:pt idx="6">
                  <c:v>0.24049292999999999</c:v>
                </c:pt>
                <c:pt idx="7">
                  <c:v>0.20126125</c:v>
                </c:pt>
                <c:pt idx="8">
                  <c:v>0.13836559000000001</c:v>
                </c:pt>
                <c:pt idx="9">
                  <c:v>8.9991500000000009E-3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03-9941-B43E-F01113273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5578464"/>
        <c:axId val="772107392"/>
      </c:barChart>
      <c:catAx>
        <c:axId val="1225578464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  <c:crossAx val="772107392"/>
        <c:crosses val="autoZero"/>
        <c:auto val="1"/>
        <c:lblAlgn val="ctr"/>
        <c:lblOffset val="100"/>
        <c:noMultiLvlLbl val="0"/>
      </c:catAx>
      <c:valAx>
        <c:axId val="772107392"/>
        <c:scaling>
          <c:orientation val="minMax"/>
        </c:scaling>
        <c:delete val="1"/>
        <c:axPos val="r"/>
        <c:numFmt formatCode="0%" sourceLinked="1"/>
        <c:majorTickMark val="none"/>
        <c:minorTickMark val="none"/>
        <c:tickLblPos val="nextTo"/>
        <c:crossAx val="12255784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19212550992861"/>
          <c:y val="0"/>
          <c:w val="0.48791252184813927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Summer 2022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A17-5848-965F-C031065F9F19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A17-5848-965F-C031065F9F19}"/>
              </c:ext>
            </c:extLst>
          </c:dPt>
          <c:dLbls>
            <c:dLbl>
              <c:idx val="3"/>
              <c:layout>
                <c:manualLayout>
                  <c:x val="1.8073474640414622E-4"/>
                  <c:y val="2.593022074180178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17-5848-965F-C031065F9F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Other clothing</c:v>
                </c:pt>
                <c:pt idx="1">
                  <c:v>Laptop/Personal computer</c:v>
                </c:pt>
                <c:pt idx="2">
                  <c:v>Text/course books</c:v>
                </c:pt>
                <c:pt idx="3">
                  <c:v>Shoes</c:v>
                </c:pt>
                <c:pt idx="4">
                  <c:v>School uniform</c:v>
                </c:pt>
                <c:pt idx="5">
                  <c:v>Miscellaneous school supplies</c:v>
                </c:pt>
                <c:pt idx="6">
                  <c:v>Personal protective equipment</c:v>
                </c:pt>
                <c:pt idx="7">
                  <c:v>Other technology supplies</c:v>
                </c:pt>
                <c:pt idx="8">
                  <c:v>At-home school furniture</c:v>
                </c:pt>
                <c:pt idx="9">
                  <c:v>Other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0.23537696</c:v>
                </c:pt>
                <c:pt idx="1">
                  <c:v>0.19515895999999999</c:v>
                </c:pt>
                <c:pt idx="2">
                  <c:v>0.14129369</c:v>
                </c:pt>
                <c:pt idx="3">
                  <c:v>0.11913637000000001</c:v>
                </c:pt>
                <c:pt idx="4">
                  <c:v>0.10527781999999999</c:v>
                </c:pt>
                <c:pt idx="5">
                  <c:v>9.8784910000000004E-2</c:v>
                </c:pt>
                <c:pt idx="6">
                  <c:v>4.8028000000000001E-2</c:v>
                </c:pt>
                <c:pt idx="7">
                  <c:v>2.6827440000000001E-2</c:v>
                </c:pt>
                <c:pt idx="8">
                  <c:v>2.3254500000000001E-2</c:v>
                </c:pt>
                <c:pt idx="9">
                  <c:v>6.8613499999999996E-3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17-5848-965F-C031065F9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15"/>
        <c:axId val="204662272"/>
        <c:axId val="197963712"/>
      </c:barChart>
      <c:catAx>
        <c:axId val="2046622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  <c:crossAx val="197963712"/>
        <c:crosses val="autoZero"/>
        <c:auto val="1"/>
        <c:lblAlgn val="ctr"/>
        <c:lblOffset val="100"/>
        <c:noMultiLvlLbl val="0"/>
      </c:catAx>
      <c:valAx>
        <c:axId val="197963712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20466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 i="0">
          <a:solidFill>
            <a:schemeClr val="tx1"/>
          </a:solidFill>
          <a:latin typeface="Libre Franklin SemiBold" pitchFamily="2" charset="77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675568769968216"/>
          <c:y val="0"/>
          <c:w val="0.48791252184813927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Summer 2022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8073474640414622E-4"/>
                  <c:y val="2.593022074180178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10-9445-85E5-37ACEE8A05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Price/promotion/sales</c:v>
                </c:pt>
                <c:pt idx="1">
                  <c:v>Product range/selection</c:v>
                </c:pt>
                <c:pt idx="2">
                  <c:v>Location</c:v>
                </c:pt>
                <c:pt idx="3">
                  <c:v>Convenient shopping hours</c:v>
                </c:pt>
                <c:pt idx="4">
                  <c:v>The in-store ambience/atmosphere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0.70152261999999999</c:v>
                </c:pt>
                <c:pt idx="1">
                  <c:v>0.49212869999999997</c:v>
                </c:pt>
                <c:pt idx="2">
                  <c:v>0.37739400000000001</c:v>
                </c:pt>
                <c:pt idx="3">
                  <c:v>0.35773638000000002</c:v>
                </c:pt>
                <c:pt idx="4">
                  <c:v>0.22812220999999999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10-9445-85E5-37ACEE8A0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15"/>
        <c:axId val="204662272"/>
        <c:axId val="197963712"/>
      </c:barChart>
      <c:catAx>
        <c:axId val="2046622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  <c:crossAx val="197963712"/>
        <c:crosses val="autoZero"/>
        <c:auto val="1"/>
        <c:lblAlgn val="ctr"/>
        <c:lblOffset val="100"/>
        <c:noMultiLvlLbl val="0"/>
      </c:catAx>
      <c:valAx>
        <c:axId val="197963712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20466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1" i="0">
          <a:solidFill>
            <a:schemeClr val="tx1"/>
          </a:solidFill>
          <a:latin typeface="Libre Franklin SemiBold" pitchFamily="2" charset="77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00699962680793"/>
          <c:y val="0.13605141555930178"/>
          <c:w val="0.84490947561623264"/>
          <c:h val="0.77324584660448226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5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3F-964E-8003-65ADF22622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Sheet1!$A$63:$A$107</c:f>
              <c:strCache>
                <c:ptCount val="45"/>
                <c:pt idx="0">
                  <c:v>W78    (08/22)</c:v>
                </c:pt>
                <c:pt idx="1">
                  <c:v>W79    (08/29)</c:v>
                </c:pt>
                <c:pt idx="2">
                  <c:v>W80    (09/05)</c:v>
                </c:pt>
                <c:pt idx="3">
                  <c:v>W81    (09/12)</c:v>
                </c:pt>
                <c:pt idx="4">
                  <c:v>W82    (09/19)</c:v>
                </c:pt>
                <c:pt idx="5">
                  <c:v>W83    (09/26)</c:v>
                </c:pt>
                <c:pt idx="6">
                  <c:v>W84    (10/03)</c:v>
                </c:pt>
                <c:pt idx="7">
                  <c:v>W85    (10/10)</c:v>
                </c:pt>
                <c:pt idx="8">
                  <c:v>W86    (10/15)</c:v>
                </c:pt>
                <c:pt idx="9">
                  <c:v>W87    (10/24)</c:v>
                </c:pt>
                <c:pt idx="10">
                  <c:v>W88    (10/31)</c:v>
                </c:pt>
                <c:pt idx="11">
                  <c:v>W89
(11/7)</c:v>
                </c:pt>
                <c:pt idx="12">
                  <c:v>W90
(11/14)</c:v>
                </c:pt>
                <c:pt idx="13">
                  <c:v>W91
(11/22)</c:v>
                </c:pt>
                <c:pt idx="14">
                  <c:v>W92
(11/28)</c:v>
                </c:pt>
                <c:pt idx="15">
                  <c:v>W93
(12/05)</c:v>
                </c:pt>
                <c:pt idx="16">
                  <c:v>W94
(12/12)</c:v>
                </c:pt>
                <c:pt idx="17">
                  <c:v>W95
(12/19)</c:v>
                </c:pt>
                <c:pt idx="18">
                  <c:v>W96
(12/26)</c:v>
                </c:pt>
                <c:pt idx="19">
                  <c:v>W97
(1/2)</c:v>
                </c:pt>
                <c:pt idx="20">
                  <c:v>W98
(1/9)</c:v>
                </c:pt>
                <c:pt idx="21">
                  <c:v>W99
(1/16)</c:v>
                </c:pt>
                <c:pt idx="22">
                  <c:v>W100
(1/23)</c:v>
                </c:pt>
                <c:pt idx="23">
                  <c:v>W101
(1/30)</c:v>
                </c:pt>
                <c:pt idx="24">
                  <c:v>W102
(02/05)</c:v>
                </c:pt>
                <c:pt idx="25">
                  <c:v>W103
(02/13)</c:v>
                </c:pt>
                <c:pt idx="26">
                  <c:v>W104
(02/20)</c:v>
                </c:pt>
                <c:pt idx="27">
                  <c:v>W105
(02/27)</c:v>
                </c:pt>
                <c:pt idx="28">
                  <c:v>W106
(03/06)</c:v>
                </c:pt>
                <c:pt idx="29">
                  <c:v>W107
(03/13)</c:v>
                </c:pt>
                <c:pt idx="30">
                  <c:v>W108
(03/20)</c:v>
                </c:pt>
                <c:pt idx="31">
                  <c:v>W109
(03/20)</c:v>
                </c:pt>
                <c:pt idx="32">
                  <c:v>W110
(04/03)</c:v>
                </c:pt>
                <c:pt idx="33">
                  <c:v>W111
(04/10)</c:v>
                </c:pt>
                <c:pt idx="34">
                  <c:v>W112
(04/17)</c:v>
                </c:pt>
                <c:pt idx="35">
                  <c:v>W113
(04/24)</c:v>
                </c:pt>
                <c:pt idx="36">
                  <c:v>W114
(05/01)</c:v>
                </c:pt>
                <c:pt idx="37">
                  <c:v>W115
(05/08)</c:v>
                </c:pt>
                <c:pt idx="38">
                  <c:v>W116
(05/15)</c:v>
                </c:pt>
                <c:pt idx="39">
                  <c:v>W117
(05/22)</c:v>
                </c:pt>
                <c:pt idx="40">
                  <c:v>W118
(05/29)</c:v>
                </c:pt>
                <c:pt idx="41">
                  <c:v>W119
(06/05)</c:v>
                </c:pt>
                <c:pt idx="42">
                  <c:v>W120 (6/12)</c:v>
                </c:pt>
                <c:pt idx="43">
                  <c:v>W124 (7/10)</c:v>
                </c:pt>
                <c:pt idx="44">
                  <c:v>W125 (7/17)</c:v>
                </c:pt>
              </c:strCache>
            </c:strRef>
          </c:cat>
          <c:val>
            <c:numRef>
              <c:f>Sheet1!$B$63:$B$107</c:f>
              <c:numCache>
                <c:formatCode>0%</c:formatCode>
                <c:ptCount val="45"/>
                <c:pt idx="0">
                  <c:v>0.48</c:v>
                </c:pt>
                <c:pt idx="1">
                  <c:v>0.45</c:v>
                </c:pt>
                <c:pt idx="2">
                  <c:v>0.5</c:v>
                </c:pt>
                <c:pt idx="3">
                  <c:v>0.48</c:v>
                </c:pt>
                <c:pt idx="4">
                  <c:v>0.42</c:v>
                </c:pt>
                <c:pt idx="5">
                  <c:v>0.45</c:v>
                </c:pt>
                <c:pt idx="6">
                  <c:v>0.47</c:v>
                </c:pt>
                <c:pt idx="7">
                  <c:v>0.43</c:v>
                </c:pt>
                <c:pt idx="8">
                  <c:v>0.44</c:v>
                </c:pt>
                <c:pt idx="9">
                  <c:v>0.47</c:v>
                </c:pt>
                <c:pt idx="10">
                  <c:v>0.45</c:v>
                </c:pt>
                <c:pt idx="11">
                  <c:v>0.45</c:v>
                </c:pt>
                <c:pt idx="12">
                  <c:v>0.45</c:v>
                </c:pt>
                <c:pt idx="13">
                  <c:v>0.47</c:v>
                </c:pt>
                <c:pt idx="14">
                  <c:v>0.46</c:v>
                </c:pt>
                <c:pt idx="15">
                  <c:v>0.45</c:v>
                </c:pt>
                <c:pt idx="16">
                  <c:v>0.41</c:v>
                </c:pt>
                <c:pt idx="17">
                  <c:v>0.42</c:v>
                </c:pt>
                <c:pt idx="18">
                  <c:v>0.41</c:v>
                </c:pt>
                <c:pt idx="19">
                  <c:v>0.41</c:v>
                </c:pt>
                <c:pt idx="20">
                  <c:v>0.41</c:v>
                </c:pt>
                <c:pt idx="21">
                  <c:v>0.42</c:v>
                </c:pt>
                <c:pt idx="22">
                  <c:v>0.43</c:v>
                </c:pt>
                <c:pt idx="23">
                  <c:v>0.43</c:v>
                </c:pt>
                <c:pt idx="24">
                  <c:v>0.43</c:v>
                </c:pt>
                <c:pt idx="25">
                  <c:v>0.43</c:v>
                </c:pt>
                <c:pt idx="26">
                  <c:v>0.4</c:v>
                </c:pt>
                <c:pt idx="27">
                  <c:v>0.41</c:v>
                </c:pt>
                <c:pt idx="28">
                  <c:v>0.41</c:v>
                </c:pt>
                <c:pt idx="29">
                  <c:v>0.39</c:v>
                </c:pt>
                <c:pt idx="30">
                  <c:v>0.42</c:v>
                </c:pt>
                <c:pt idx="31">
                  <c:v>0.38</c:v>
                </c:pt>
                <c:pt idx="32">
                  <c:v>0.42</c:v>
                </c:pt>
                <c:pt idx="33">
                  <c:v>0.37</c:v>
                </c:pt>
                <c:pt idx="34">
                  <c:v>0.4</c:v>
                </c:pt>
                <c:pt idx="35">
                  <c:v>0.39</c:v>
                </c:pt>
                <c:pt idx="36">
                  <c:v>0.35</c:v>
                </c:pt>
                <c:pt idx="37">
                  <c:v>0.37</c:v>
                </c:pt>
                <c:pt idx="38">
                  <c:v>0.37</c:v>
                </c:pt>
                <c:pt idx="39">
                  <c:v>0.38</c:v>
                </c:pt>
                <c:pt idx="40">
                  <c:v>0.35</c:v>
                </c:pt>
                <c:pt idx="41">
                  <c:v>0.37</c:v>
                </c:pt>
                <c:pt idx="42">
                  <c:v>0.38</c:v>
                </c:pt>
                <c:pt idx="43">
                  <c:v>0.39</c:v>
                </c:pt>
                <c:pt idx="44">
                  <c:v>0.36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FE5-7E46-ABCD-C8D6CE957463}"/>
            </c:ext>
          </c:extLst>
        </c:ser>
        <c:ser>
          <c:idx val="1"/>
          <c:order val="1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4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3F-964E-8003-65ADF22622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accent4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Sheet1!$A$63:$A$107</c:f>
              <c:strCache>
                <c:ptCount val="45"/>
                <c:pt idx="0">
                  <c:v>W78    (08/22)</c:v>
                </c:pt>
                <c:pt idx="1">
                  <c:v>W79    (08/29)</c:v>
                </c:pt>
                <c:pt idx="2">
                  <c:v>W80    (09/05)</c:v>
                </c:pt>
                <c:pt idx="3">
                  <c:v>W81    (09/12)</c:v>
                </c:pt>
                <c:pt idx="4">
                  <c:v>W82    (09/19)</c:v>
                </c:pt>
                <c:pt idx="5">
                  <c:v>W83    (09/26)</c:v>
                </c:pt>
                <c:pt idx="6">
                  <c:v>W84    (10/03)</c:v>
                </c:pt>
                <c:pt idx="7">
                  <c:v>W85    (10/10)</c:v>
                </c:pt>
                <c:pt idx="8">
                  <c:v>W86    (10/15)</c:v>
                </c:pt>
                <c:pt idx="9">
                  <c:v>W87    (10/24)</c:v>
                </c:pt>
                <c:pt idx="10">
                  <c:v>W88    (10/31)</c:v>
                </c:pt>
                <c:pt idx="11">
                  <c:v>W89
(11/7)</c:v>
                </c:pt>
                <c:pt idx="12">
                  <c:v>W90
(11/14)</c:v>
                </c:pt>
                <c:pt idx="13">
                  <c:v>W91
(11/22)</c:v>
                </c:pt>
                <c:pt idx="14">
                  <c:v>W92
(11/28)</c:v>
                </c:pt>
                <c:pt idx="15">
                  <c:v>W93
(12/05)</c:v>
                </c:pt>
                <c:pt idx="16">
                  <c:v>W94
(12/12)</c:v>
                </c:pt>
                <c:pt idx="17">
                  <c:v>W95
(12/19)</c:v>
                </c:pt>
                <c:pt idx="18">
                  <c:v>W96
(12/26)</c:v>
                </c:pt>
                <c:pt idx="19">
                  <c:v>W97
(1/2)</c:v>
                </c:pt>
                <c:pt idx="20">
                  <c:v>W98
(1/9)</c:v>
                </c:pt>
                <c:pt idx="21">
                  <c:v>W99
(1/16)</c:v>
                </c:pt>
                <c:pt idx="22">
                  <c:v>W100
(1/23)</c:v>
                </c:pt>
                <c:pt idx="23">
                  <c:v>W101
(1/30)</c:v>
                </c:pt>
                <c:pt idx="24">
                  <c:v>W102
(02/05)</c:v>
                </c:pt>
                <c:pt idx="25">
                  <c:v>W103
(02/13)</c:v>
                </c:pt>
                <c:pt idx="26">
                  <c:v>W104
(02/20)</c:v>
                </c:pt>
                <c:pt idx="27">
                  <c:v>W105
(02/27)</c:v>
                </c:pt>
                <c:pt idx="28">
                  <c:v>W106
(03/06)</c:v>
                </c:pt>
                <c:pt idx="29">
                  <c:v>W107
(03/13)</c:v>
                </c:pt>
                <c:pt idx="30">
                  <c:v>W108
(03/20)</c:v>
                </c:pt>
                <c:pt idx="31">
                  <c:v>W109
(03/20)</c:v>
                </c:pt>
                <c:pt idx="32">
                  <c:v>W110
(04/03)</c:v>
                </c:pt>
                <c:pt idx="33">
                  <c:v>W111
(04/10)</c:v>
                </c:pt>
                <c:pt idx="34">
                  <c:v>W112
(04/17)</c:v>
                </c:pt>
                <c:pt idx="35">
                  <c:v>W113
(04/24)</c:v>
                </c:pt>
                <c:pt idx="36">
                  <c:v>W114
(05/01)</c:v>
                </c:pt>
                <c:pt idx="37">
                  <c:v>W115
(05/08)</c:v>
                </c:pt>
                <c:pt idx="38">
                  <c:v>W116
(05/15)</c:v>
                </c:pt>
                <c:pt idx="39">
                  <c:v>W117
(05/22)</c:v>
                </c:pt>
                <c:pt idx="40">
                  <c:v>W118
(05/29)</c:v>
                </c:pt>
                <c:pt idx="41">
                  <c:v>W119
(06/05)</c:v>
                </c:pt>
                <c:pt idx="42">
                  <c:v>W120 (6/12)</c:v>
                </c:pt>
                <c:pt idx="43">
                  <c:v>W124 (7/10)</c:v>
                </c:pt>
                <c:pt idx="44">
                  <c:v>W125 (7/17)</c:v>
                </c:pt>
              </c:strCache>
            </c:strRef>
          </c:cat>
          <c:val>
            <c:numRef>
              <c:f>Sheet1!$C$63:$C$107</c:f>
              <c:numCache>
                <c:formatCode>0%</c:formatCode>
                <c:ptCount val="45"/>
                <c:pt idx="0">
                  <c:v>0.5</c:v>
                </c:pt>
                <c:pt idx="1">
                  <c:v>0.53</c:v>
                </c:pt>
                <c:pt idx="2">
                  <c:v>0.56000000000000005</c:v>
                </c:pt>
                <c:pt idx="3">
                  <c:v>0.52</c:v>
                </c:pt>
                <c:pt idx="4">
                  <c:v>0.49</c:v>
                </c:pt>
                <c:pt idx="5">
                  <c:v>0.48</c:v>
                </c:pt>
                <c:pt idx="6">
                  <c:v>0.56000000000000005</c:v>
                </c:pt>
                <c:pt idx="7">
                  <c:v>0.52</c:v>
                </c:pt>
                <c:pt idx="8">
                  <c:v>0.43</c:v>
                </c:pt>
                <c:pt idx="9">
                  <c:v>0.49</c:v>
                </c:pt>
                <c:pt idx="10">
                  <c:v>0.49</c:v>
                </c:pt>
                <c:pt idx="11">
                  <c:v>0.52</c:v>
                </c:pt>
                <c:pt idx="12">
                  <c:v>0.51</c:v>
                </c:pt>
                <c:pt idx="13">
                  <c:v>0.47</c:v>
                </c:pt>
                <c:pt idx="14">
                  <c:v>0.47</c:v>
                </c:pt>
                <c:pt idx="15">
                  <c:v>0.49</c:v>
                </c:pt>
                <c:pt idx="16">
                  <c:v>0.48</c:v>
                </c:pt>
                <c:pt idx="17">
                  <c:v>0.45</c:v>
                </c:pt>
                <c:pt idx="18">
                  <c:v>0.52</c:v>
                </c:pt>
                <c:pt idx="19">
                  <c:v>0.44</c:v>
                </c:pt>
                <c:pt idx="20">
                  <c:v>0.48</c:v>
                </c:pt>
                <c:pt idx="21">
                  <c:v>0.51</c:v>
                </c:pt>
                <c:pt idx="22">
                  <c:v>0.49</c:v>
                </c:pt>
                <c:pt idx="23">
                  <c:v>0.5</c:v>
                </c:pt>
                <c:pt idx="24">
                  <c:v>0.45</c:v>
                </c:pt>
                <c:pt idx="25">
                  <c:v>0.53</c:v>
                </c:pt>
                <c:pt idx="26">
                  <c:v>0.5</c:v>
                </c:pt>
                <c:pt idx="27">
                  <c:v>0.5</c:v>
                </c:pt>
                <c:pt idx="28">
                  <c:v>0.46</c:v>
                </c:pt>
                <c:pt idx="29">
                  <c:v>0.5</c:v>
                </c:pt>
                <c:pt idx="30">
                  <c:v>0.47</c:v>
                </c:pt>
                <c:pt idx="31">
                  <c:v>0.52</c:v>
                </c:pt>
                <c:pt idx="32">
                  <c:v>0.46</c:v>
                </c:pt>
                <c:pt idx="33">
                  <c:v>0.48</c:v>
                </c:pt>
                <c:pt idx="34">
                  <c:v>0.57999999999999996</c:v>
                </c:pt>
                <c:pt idx="35">
                  <c:v>0.54</c:v>
                </c:pt>
                <c:pt idx="36">
                  <c:v>0.46</c:v>
                </c:pt>
                <c:pt idx="37">
                  <c:v>0.49</c:v>
                </c:pt>
                <c:pt idx="38">
                  <c:v>0.49</c:v>
                </c:pt>
                <c:pt idx="39">
                  <c:v>0.52</c:v>
                </c:pt>
                <c:pt idx="40">
                  <c:v>0.48</c:v>
                </c:pt>
                <c:pt idx="41">
                  <c:v>0.46</c:v>
                </c:pt>
                <c:pt idx="42">
                  <c:v>0.51</c:v>
                </c:pt>
                <c:pt idx="43">
                  <c:v>0.5</c:v>
                </c:pt>
                <c:pt idx="44">
                  <c:v>0.52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FE5-7E46-ABCD-C8D6CE957463}"/>
            </c:ext>
          </c:extLst>
        </c:ser>
        <c:ser>
          <c:idx val="2"/>
          <c:order val="2"/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3F-964E-8003-65ADF22622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accent4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Sheet1!$A$63:$A$107</c:f>
              <c:strCache>
                <c:ptCount val="45"/>
                <c:pt idx="0">
                  <c:v>W78    (08/22)</c:v>
                </c:pt>
                <c:pt idx="1">
                  <c:v>W79    (08/29)</c:v>
                </c:pt>
                <c:pt idx="2">
                  <c:v>W80    (09/05)</c:v>
                </c:pt>
                <c:pt idx="3">
                  <c:v>W81    (09/12)</c:v>
                </c:pt>
                <c:pt idx="4">
                  <c:v>W82    (09/19)</c:v>
                </c:pt>
                <c:pt idx="5">
                  <c:v>W83    (09/26)</c:v>
                </c:pt>
                <c:pt idx="6">
                  <c:v>W84    (10/03)</c:v>
                </c:pt>
                <c:pt idx="7">
                  <c:v>W85    (10/10)</c:v>
                </c:pt>
                <c:pt idx="8">
                  <c:v>W86    (10/15)</c:v>
                </c:pt>
                <c:pt idx="9">
                  <c:v>W87    (10/24)</c:v>
                </c:pt>
                <c:pt idx="10">
                  <c:v>W88    (10/31)</c:v>
                </c:pt>
                <c:pt idx="11">
                  <c:v>W89
(11/7)</c:v>
                </c:pt>
                <c:pt idx="12">
                  <c:v>W90
(11/14)</c:v>
                </c:pt>
                <c:pt idx="13">
                  <c:v>W91
(11/22)</c:v>
                </c:pt>
                <c:pt idx="14">
                  <c:v>W92
(11/28)</c:v>
                </c:pt>
                <c:pt idx="15">
                  <c:v>W93
(12/05)</c:v>
                </c:pt>
                <c:pt idx="16">
                  <c:v>W94
(12/12)</c:v>
                </c:pt>
                <c:pt idx="17">
                  <c:v>W95
(12/19)</c:v>
                </c:pt>
                <c:pt idx="18">
                  <c:v>W96
(12/26)</c:v>
                </c:pt>
                <c:pt idx="19">
                  <c:v>W97
(1/2)</c:v>
                </c:pt>
                <c:pt idx="20">
                  <c:v>W98
(1/9)</c:v>
                </c:pt>
                <c:pt idx="21">
                  <c:v>W99
(1/16)</c:v>
                </c:pt>
                <c:pt idx="22">
                  <c:v>W100
(1/23)</c:v>
                </c:pt>
                <c:pt idx="23">
                  <c:v>W101
(1/30)</c:v>
                </c:pt>
                <c:pt idx="24">
                  <c:v>W102
(02/05)</c:v>
                </c:pt>
                <c:pt idx="25">
                  <c:v>W103
(02/13)</c:v>
                </c:pt>
                <c:pt idx="26">
                  <c:v>W104
(02/20)</c:v>
                </c:pt>
                <c:pt idx="27">
                  <c:v>W105
(02/27)</c:v>
                </c:pt>
                <c:pt idx="28">
                  <c:v>W106
(03/06)</c:v>
                </c:pt>
                <c:pt idx="29">
                  <c:v>W107
(03/13)</c:v>
                </c:pt>
                <c:pt idx="30">
                  <c:v>W108
(03/20)</c:v>
                </c:pt>
                <c:pt idx="31">
                  <c:v>W109
(03/20)</c:v>
                </c:pt>
                <c:pt idx="32">
                  <c:v>W110
(04/03)</c:v>
                </c:pt>
                <c:pt idx="33">
                  <c:v>W111
(04/10)</c:v>
                </c:pt>
                <c:pt idx="34">
                  <c:v>W112
(04/17)</c:v>
                </c:pt>
                <c:pt idx="35">
                  <c:v>W113
(04/24)</c:v>
                </c:pt>
                <c:pt idx="36">
                  <c:v>W114
(05/01)</c:v>
                </c:pt>
                <c:pt idx="37">
                  <c:v>W115
(05/08)</c:v>
                </c:pt>
                <c:pt idx="38">
                  <c:v>W116
(05/15)</c:v>
                </c:pt>
                <c:pt idx="39">
                  <c:v>W117
(05/22)</c:v>
                </c:pt>
                <c:pt idx="40">
                  <c:v>W118
(05/29)</c:v>
                </c:pt>
                <c:pt idx="41">
                  <c:v>W119
(06/05)</c:v>
                </c:pt>
                <c:pt idx="42">
                  <c:v>W120 (6/12)</c:v>
                </c:pt>
                <c:pt idx="43">
                  <c:v>W124 (7/10)</c:v>
                </c:pt>
                <c:pt idx="44">
                  <c:v>W125 (7/17)</c:v>
                </c:pt>
              </c:strCache>
            </c:strRef>
          </c:cat>
          <c:val>
            <c:numRef>
              <c:f>Sheet1!$D$63:$D$107</c:f>
              <c:numCache>
                <c:formatCode>0%</c:formatCode>
                <c:ptCount val="45"/>
                <c:pt idx="0">
                  <c:v>0.73</c:v>
                </c:pt>
                <c:pt idx="1">
                  <c:v>0.73</c:v>
                </c:pt>
                <c:pt idx="2">
                  <c:v>0.75</c:v>
                </c:pt>
                <c:pt idx="3">
                  <c:v>0.75</c:v>
                </c:pt>
                <c:pt idx="4">
                  <c:v>0.71</c:v>
                </c:pt>
                <c:pt idx="5">
                  <c:v>0.72</c:v>
                </c:pt>
                <c:pt idx="6">
                  <c:v>0.76</c:v>
                </c:pt>
                <c:pt idx="8">
                  <c:v>0.77</c:v>
                </c:pt>
                <c:pt idx="9">
                  <c:v>0.75</c:v>
                </c:pt>
                <c:pt idx="10">
                  <c:v>0.73</c:v>
                </c:pt>
                <c:pt idx="11">
                  <c:v>0.77</c:v>
                </c:pt>
                <c:pt idx="12">
                  <c:v>0.76</c:v>
                </c:pt>
                <c:pt idx="13">
                  <c:v>0.73</c:v>
                </c:pt>
                <c:pt idx="14">
                  <c:v>0.76</c:v>
                </c:pt>
                <c:pt idx="15">
                  <c:v>0.76</c:v>
                </c:pt>
                <c:pt idx="16">
                  <c:v>0.77</c:v>
                </c:pt>
                <c:pt idx="17">
                  <c:v>0.74</c:v>
                </c:pt>
                <c:pt idx="18">
                  <c:v>0.75</c:v>
                </c:pt>
                <c:pt idx="19">
                  <c:v>0.71</c:v>
                </c:pt>
                <c:pt idx="20">
                  <c:v>0.75</c:v>
                </c:pt>
                <c:pt idx="21">
                  <c:v>0.75</c:v>
                </c:pt>
                <c:pt idx="22">
                  <c:v>0.76</c:v>
                </c:pt>
                <c:pt idx="23">
                  <c:v>0.73</c:v>
                </c:pt>
                <c:pt idx="24">
                  <c:v>0.78</c:v>
                </c:pt>
                <c:pt idx="25">
                  <c:v>0.76</c:v>
                </c:pt>
                <c:pt idx="26">
                  <c:v>0.75</c:v>
                </c:pt>
                <c:pt idx="27">
                  <c:v>0.74</c:v>
                </c:pt>
                <c:pt idx="28">
                  <c:v>0.76</c:v>
                </c:pt>
                <c:pt idx="29">
                  <c:v>0.73</c:v>
                </c:pt>
                <c:pt idx="30">
                  <c:v>0.73</c:v>
                </c:pt>
                <c:pt idx="31">
                  <c:v>0.71</c:v>
                </c:pt>
                <c:pt idx="32">
                  <c:v>0.72</c:v>
                </c:pt>
                <c:pt idx="33">
                  <c:v>0.75</c:v>
                </c:pt>
                <c:pt idx="34">
                  <c:v>0.71</c:v>
                </c:pt>
                <c:pt idx="35">
                  <c:v>0.73</c:v>
                </c:pt>
                <c:pt idx="36">
                  <c:v>0.68</c:v>
                </c:pt>
                <c:pt idx="37">
                  <c:v>0.72</c:v>
                </c:pt>
                <c:pt idx="38">
                  <c:v>0.74</c:v>
                </c:pt>
                <c:pt idx="39">
                  <c:v>0.72</c:v>
                </c:pt>
                <c:pt idx="40">
                  <c:v>0.72</c:v>
                </c:pt>
                <c:pt idx="41">
                  <c:v>0.7</c:v>
                </c:pt>
                <c:pt idx="42">
                  <c:v>0.68</c:v>
                </c:pt>
                <c:pt idx="43">
                  <c:v>0.69</c:v>
                </c:pt>
                <c:pt idx="44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FE5-7E46-ABCD-C8D6CE957463}"/>
            </c:ext>
          </c:extLst>
        </c:ser>
        <c:ser>
          <c:idx val="3"/>
          <c:order val="3"/>
          <c:spPr>
            <a:ln>
              <a:solidFill>
                <a:schemeClr val="accent3"/>
              </a:solidFill>
            </a:ln>
          </c:spPr>
          <c:marker>
            <c:symbol val="none"/>
          </c:marker>
          <c:dLbls>
            <c:dLbl>
              <c:idx val="44"/>
              <c:layout>
                <c:manualLayout>
                  <c:x val="0"/>
                  <c:y val="-9.6654149193289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50" b="1">
                      <a:solidFill>
                        <a:schemeClr val="accent3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3F-964E-8003-65ADF22622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3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Sheet1!$A$63:$A$107</c:f>
              <c:strCache>
                <c:ptCount val="45"/>
                <c:pt idx="0">
                  <c:v>W78    (08/22)</c:v>
                </c:pt>
                <c:pt idx="1">
                  <c:v>W79    (08/29)</c:v>
                </c:pt>
                <c:pt idx="2">
                  <c:v>W80    (09/05)</c:v>
                </c:pt>
                <c:pt idx="3">
                  <c:v>W81    (09/12)</c:v>
                </c:pt>
                <c:pt idx="4">
                  <c:v>W82    (09/19)</c:v>
                </c:pt>
                <c:pt idx="5">
                  <c:v>W83    (09/26)</c:v>
                </c:pt>
                <c:pt idx="6">
                  <c:v>W84    (10/03)</c:v>
                </c:pt>
                <c:pt idx="7">
                  <c:v>W85    (10/10)</c:v>
                </c:pt>
                <c:pt idx="8">
                  <c:v>W86    (10/15)</c:v>
                </c:pt>
                <c:pt idx="9">
                  <c:v>W87    (10/24)</c:v>
                </c:pt>
                <c:pt idx="10">
                  <c:v>W88    (10/31)</c:v>
                </c:pt>
                <c:pt idx="11">
                  <c:v>W89
(11/7)</c:v>
                </c:pt>
                <c:pt idx="12">
                  <c:v>W90
(11/14)</c:v>
                </c:pt>
                <c:pt idx="13">
                  <c:v>W91
(11/22)</c:v>
                </c:pt>
                <c:pt idx="14">
                  <c:v>W92
(11/28)</c:v>
                </c:pt>
                <c:pt idx="15">
                  <c:v>W93
(12/05)</c:v>
                </c:pt>
                <c:pt idx="16">
                  <c:v>W94
(12/12)</c:v>
                </c:pt>
                <c:pt idx="17">
                  <c:v>W95
(12/19)</c:v>
                </c:pt>
                <c:pt idx="18">
                  <c:v>W96
(12/26)</c:v>
                </c:pt>
                <c:pt idx="19">
                  <c:v>W97
(1/2)</c:v>
                </c:pt>
                <c:pt idx="20">
                  <c:v>W98
(1/9)</c:v>
                </c:pt>
                <c:pt idx="21">
                  <c:v>W99
(1/16)</c:v>
                </c:pt>
                <c:pt idx="22">
                  <c:v>W100
(1/23)</c:v>
                </c:pt>
                <c:pt idx="23">
                  <c:v>W101
(1/30)</c:v>
                </c:pt>
                <c:pt idx="24">
                  <c:v>W102
(02/05)</c:v>
                </c:pt>
                <c:pt idx="25">
                  <c:v>W103
(02/13)</c:v>
                </c:pt>
                <c:pt idx="26">
                  <c:v>W104
(02/20)</c:v>
                </c:pt>
                <c:pt idx="27">
                  <c:v>W105
(02/27)</c:v>
                </c:pt>
                <c:pt idx="28">
                  <c:v>W106
(03/06)</c:v>
                </c:pt>
                <c:pt idx="29">
                  <c:v>W107
(03/13)</c:v>
                </c:pt>
                <c:pt idx="30">
                  <c:v>W108
(03/20)</c:v>
                </c:pt>
                <c:pt idx="31">
                  <c:v>W109
(03/20)</c:v>
                </c:pt>
                <c:pt idx="32">
                  <c:v>W110
(04/03)</c:v>
                </c:pt>
                <c:pt idx="33">
                  <c:v>W111
(04/10)</c:v>
                </c:pt>
                <c:pt idx="34">
                  <c:v>W112
(04/17)</c:v>
                </c:pt>
                <c:pt idx="35">
                  <c:v>W113
(04/24)</c:v>
                </c:pt>
                <c:pt idx="36">
                  <c:v>W114
(05/01)</c:v>
                </c:pt>
                <c:pt idx="37">
                  <c:v>W115
(05/08)</c:v>
                </c:pt>
                <c:pt idx="38">
                  <c:v>W116
(05/15)</c:v>
                </c:pt>
                <c:pt idx="39">
                  <c:v>W117
(05/22)</c:v>
                </c:pt>
                <c:pt idx="40">
                  <c:v>W118
(05/29)</c:v>
                </c:pt>
                <c:pt idx="41">
                  <c:v>W119
(06/05)</c:v>
                </c:pt>
                <c:pt idx="42">
                  <c:v>W120 (6/12)</c:v>
                </c:pt>
                <c:pt idx="43">
                  <c:v>W124 (7/10)</c:v>
                </c:pt>
                <c:pt idx="44">
                  <c:v>W125 (7/17)</c:v>
                </c:pt>
              </c:strCache>
            </c:strRef>
          </c:cat>
          <c:val>
            <c:numRef>
              <c:f>Sheet1!$E$63:$E$107</c:f>
              <c:numCache>
                <c:formatCode>0%</c:formatCode>
                <c:ptCount val="45"/>
                <c:pt idx="0">
                  <c:v>0.64</c:v>
                </c:pt>
                <c:pt idx="1">
                  <c:v>0.74</c:v>
                </c:pt>
                <c:pt idx="2">
                  <c:v>0.72</c:v>
                </c:pt>
                <c:pt idx="3">
                  <c:v>0.7</c:v>
                </c:pt>
                <c:pt idx="4">
                  <c:v>0.64</c:v>
                </c:pt>
                <c:pt idx="5">
                  <c:v>0.68</c:v>
                </c:pt>
                <c:pt idx="6">
                  <c:v>0.7</c:v>
                </c:pt>
                <c:pt idx="7">
                  <c:v>0.67</c:v>
                </c:pt>
                <c:pt idx="8">
                  <c:v>0.59</c:v>
                </c:pt>
                <c:pt idx="9">
                  <c:v>0.62</c:v>
                </c:pt>
                <c:pt idx="10">
                  <c:v>0.64</c:v>
                </c:pt>
                <c:pt idx="11">
                  <c:v>0.67</c:v>
                </c:pt>
                <c:pt idx="12">
                  <c:v>0.63</c:v>
                </c:pt>
                <c:pt idx="13">
                  <c:v>0.61</c:v>
                </c:pt>
                <c:pt idx="14">
                  <c:v>0.63</c:v>
                </c:pt>
                <c:pt idx="15">
                  <c:v>0.66</c:v>
                </c:pt>
                <c:pt idx="16">
                  <c:v>0.66</c:v>
                </c:pt>
                <c:pt idx="17">
                  <c:v>0.66</c:v>
                </c:pt>
                <c:pt idx="18">
                  <c:v>0.65</c:v>
                </c:pt>
                <c:pt idx="19">
                  <c:v>0.62</c:v>
                </c:pt>
                <c:pt idx="20">
                  <c:v>0.67</c:v>
                </c:pt>
                <c:pt idx="21">
                  <c:v>0.76</c:v>
                </c:pt>
                <c:pt idx="22">
                  <c:v>0.76</c:v>
                </c:pt>
                <c:pt idx="23">
                  <c:v>0.75</c:v>
                </c:pt>
                <c:pt idx="24">
                  <c:v>0.72</c:v>
                </c:pt>
                <c:pt idx="25">
                  <c:v>0.72</c:v>
                </c:pt>
                <c:pt idx="26">
                  <c:v>0.74</c:v>
                </c:pt>
                <c:pt idx="27">
                  <c:v>0.72</c:v>
                </c:pt>
                <c:pt idx="28">
                  <c:v>0.72</c:v>
                </c:pt>
                <c:pt idx="29">
                  <c:v>0.7</c:v>
                </c:pt>
                <c:pt idx="30">
                  <c:v>0.68</c:v>
                </c:pt>
                <c:pt idx="31">
                  <c:v>0.67</c:v>
                </c:pt>
                <c:pt idx="32">
                  <c:v>0.67</c:v>
                </c:pt>
                <c:pt idx="33">
                  <c:v>0.67</c:v>
                </c:pt>
                <c:pt idx="34">
                  <c:v>0.73</c:v>
                </c:pt>
                <c:pt idx="35">
                  <c:v>0.71</c:v>
                </c:pt>
                <c:pt idx="36">
                  <c:v>0.63</c:v>
                </c:pt>
                <c:pt idx="37">
                  <c:v>0.67</c:v>
                </c:pt>
                <c:pt idx="38">
                  <c:v>0.71</c:v>
                </c:pt>
                <c:pt idx="39">
                  <c:v>0.68</c:v>
                </c:pt>
                <c:pt idx="40">
                  <c:v>0.67</c:v>
                </c:pt>
                <c:pt idx="41">
                  <c:v>0.68</c:v>
                </c:pt>
                <c:pt idx="42">
                  <c:v>0.71</c:v>
                </c:pt>
                <c:pt idx="43">
                  <c:v>0.69</c:v>
                </c:pt>
                <c:pt idx="44">
                  <c:v>0.71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FE5-7E46-ABCD-C8D6CE957463}"/>
            </c:ext>
          </c:extLst>
        </c:ser>
        <c:ser>
          <c:idx val="4"/>
          <c:order val="4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4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3F-964E-8003-65ADF22622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accent5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Sheet1!$A$63:$A$107</c:f>
              <c:strCache>
                <c:ptCount val="45"/>
                <c:pt idx="0">
                  <c:v>W78    (08/22)</c:v>
                </c:pt>
                <c:pt idx="1">
                  <c:v>W79    (08/29)</c:v>
                </c:pt>
                <c:pt idx="2">
                  <c:v>W80    (09/05)</c:v>
                </c:pt>
                <c:pt idx="3">
                  <c:v>W81    (09/12)</c:v>
                </c:pt>
                <c:pt idx="4">
                  <c:v>W82    (09/19)</c:v>
                </c:pt>
                <c:pt idx="5">
                  <c:v>W83    (09/26)</c:v>
                </c:pt>
                <c:pt idx="6">
                  <c:v>W84    (10/03)</c:v>
                </c:pt>
                <c:pt idx="7">
                  <c:v>W85    (10/10)</c:v>
                </c:pt>
                <c:pt idx="8">
                  <c:v>W86    (10/15)</c:v>
                </c:pt>
                <c:pt idx="9">
                  <c:v>W87    (10/24)</c:v>
                </c:pt>
                <c:pt idx="10">
                  <c:v>W88    (10/31)</c:v>
                </c:pt>
                <c:pt idx="11">
                  <c:v>W89
(11/7)</c:v>
                </c:pt>
                <c:pt idx="12">
                  <c:v>W90
(11/14)</c:v>
                </c:pt>
                <c:pt idx="13">
                  <c:v>W91
(11/22)</c:v>
                </c:pt>
                <c:pt idx="14">
                  <c:v>W92
(11/28)</c:v>
                </c:pt>
                <c:pt idx="15">
                  <c:v>W93
(12/05)</c:v>
                </c:pt>
                <c:pt idx="16">
                  <c:v>W94
(12/12)</c:v>
                </c:pt>
                <c:pt idx="17">
                  <c:v>W95
(12/19)</c:v>
                </c:pt>
                <c:pt idx="18">
                  <c:v>W96
(12/26)</c:v>
                </c:pt>
                <c:pt idx="19">
                  <c:v>W97
(1/2)</c:v>
                </c:pt>
                <c:pt idx="20">
                  <c:v>W98
(1/9)</c:v>
                </c:pt>
                <c:pt idx="21">
                  <c:v>W99
(1/16)</c:v>
                </c:pt>
                <c:pt idx="22">
                  <c:v>W100
(1/23)</c:v>
                </c:pt>
                <c:pt idx="23">
                  <c:v>W101
(1/30)</c:v>
                </c:pt>
                <c:pt idx="24">
                  <c:v>W102
(02/05)</c:v>
                </c:pt>
                <c:pt idx="25">
                  <c:v>W103
(02/13)</c:v>
                </c:pt>
                <c:pt idx="26">
                  <c:v>W104
(02/20)</c:v>
                </c:pt>
                <c:pt idx="27">
                  <c:v>W105
(02/27)</c:v>
                </c:pt>
                <c:pt idx="28">
                  <c:v>W106
(03/06)</c:v>
                </c:pt>
                <c:pt idx="29">
                  <c:v>W107
(03/13)</c:v>
                </c:pt>
                <c:pt idx="30">
                  <c:v>W108
(03/20)</c:v>
                </c:pt>
                <c:pt idx="31">
                  <c:v>W109
(03/20)</c:v>
                </c:pt>
                <c:pt idx="32">
                  <c:v>W110
(04/03)</c:v>
                </c:pt>
                <c:pt idx="33">
                  <c:v>W111
(04/10)</c:v>
                </c:pt>
                <c:pt idx="34">
                  <c:v>W112
(04/17)</c:v>
                </c:pt>
                <c:pt idx="35">
                  <c:v>W113
(04/24)</c:v>
                </c:pt>
                <c:pt idx="36">
                  <c:v>W114
(05/01)</c:v>
                </c:pt>
                <c:pt idx="37">
                  <c:v>W115
(05/08)</c:v>
                </c:pt>
                <c:pt idx="38">
                  <c:v>W116
(05/15)</c:v>
                </c:pt>
                <c:pt idx="39">
                  <c:v>W117
(05/22)</c:v>
                </c:pt>
                <c:pt idx="40">
                  <c:v>W118
(05/29)</c:v>
                </c:pt>
                <c:pt idx="41">
                  <c:v>W119
(06/05)</c:v>
                </c:pt>
                <c:pt idx="42">
                  <c:v>W120 (6/12)</c:v>
                </c:pt>
                <c:pt idx="43">
                  <c:v>W124 (7/10)</c:v>
                </c:pt>
                <c:pt idx="44">
                  <c:v>W125 (7/17)</c:v>
                </c:pt>
              </c:strCache>
            </c:strRef>
          </c:cat>
          <c:val>
            <c:numRef>
              <c:f>Sheet1!$F$63:$F$107</c:f>
              <c:numCache>
                <c:formatCode>0%</c:formatCode>
                <c:ptCount val="45"/>
                <c:pt idx="0">
                  <c:v>0.57999999999999996</c:v>
                </c:pt>
                <c:pt idx="1">
                  <c:v>0.67</c:v>
                </c:pt>
                <c:pt idx="2">
                  <c:v>0.68</c:v>
                </c:pt>
                <c:pt idx="3">
                  <c:v>0.64</c:v>
                </c:pt>
                <c:pt idx="4">
                  <c:v>0.57999999999999996</c:v>
                </c:pt>
                <c:pt idx="5">
                  <c:v>0.6</c:v>
                </c:pt>
                <c:pt idx="6">
                  <c:v>0.61</c:v>
                </c:pt>
                <c:pt idx="7">
                  <c:v>0.61</c:v>
                </c:pt>
                <c:pt idx="8">
                  <c:v>0.56999999999999995</c:v>
                </c:pt>
                <c:pt idx="9">
                  <c:v>0.59</c:v>
                </c:pt>
                <c:pt idx="10">
                  <c:v>0.57999999999999996</c:v>
                </c:pt>
                <c:pt idx="11">
                  <c:v>0.61</c:v>
                </c:pt>
                <c:pt idx="12">
                  <c:v>0.59</c:v>
                </c:pt>
                <c:pt idx="13">
                  <c:v>0.56999999999999995</c:v>
                </c:pt>
                <c:pt idx="14">
                  <c:v>0.57999999999999996</c:v>
                </c:pt>
                <c:pt idx="15">
                  <c:v>0.63</c:v>
                </c:pt>
                <c:pt idx="16">
                  <c:v>0.57999999999999996</c:v>
                </c:pt>
                <c:pt idx="17">
                  <c:v>0.61</c:v>
                </c:pt>
                <c:pt idx="18">
                  <c:v>0.6</c:v>
                </c:pt>
                <c:pt idx="19">
                  <c:v>0.59</c:v>
                </c:pt>
                <c:pt idx="20">
                  <c:v>0.6</c:v>
                </c:pt>
                <c:pt idx="21">
                  <c:v>0.62</c:v>
                </c:pt>
                <c:pt idx="22">
                  <c:v>0.62</c:v>
                </c:pt>
                <c:pt idx="23">
                  <c:v>0.61</c:v>
                </c:pt>
                <c:pt idx="24">
                  <c:v>0.56000000000000005</c:v>
                </c:pt>
                <c:pt idx="25">
                  <c:v>0.6</c:v>
                </c:pt>
                <c:pt idx="26">
                  <c:v>0.6</c:v>
                </c:pt>
                <c:pt idx="27">
                  <c:v>0.56000000000000005</c:v>
                </c:pt>
                <c:pt idx="28">
                  <c:v>0.56999999999999995</c:v>
                </c:pt>
                <c:pt idx="29">
                  <c:v>0.54</c:v>
                </c:pt>
                <c:pt idx="30">
                  <c:v>0.52</c:v>
                </c:pt>
                <c:pt idx="31">
                  <c:v>0.55000000000000004</c:v>
                </c:pt>
                <c:pt idx="32">
                  <c:v>0.52</c:v>
                </c:pt>
                <c:pt idx="33">
                  <c:v>0.52</c:v>
                </c:pt>
                <c:pt idx="34">
                  <c:v>0.61</c:v>
                </c:pt>
                <c:pt idx="35">
                  <c:v>0.56999999999999995</c:v>
                </c:pt>
                <c:pt idx="36">
                  <c:v>0.5</c:v>
                </c:pt>
                <c:pt idx="37">
                  <c:v>0.53</c:v>
                </c:pt>
                <c:pt idx="38">
                  <c:v>0.55000000000000004</c:v>
                </c:pt>
                <c:pt idx="39">
                  <c:v>0.52</c:v>
                </c:pt>
                <c:pt idx="40">
                  <c:v>0.53</c:v>
                </c:pt>
                <c:pt idx="41">
                  <c:v>0.53</c:v>
                </c:pt>
                <c:pt idx="42">
                  <c:v>0.54</c:v>
                </c:pt>
                <c:pt idx="43">
                  <c:v>0.53</c:v>
                </c:pt>
                <c:pt idx="44">
                  <c:v>0.56000000000000005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DFE5-7E46-ABCD-C8D6CE957463}"/>
            </c:ext>
          </c:extLst>
        </c:ser>
        <c:ser>
          <c:idx val="5"/>
          <c:order val="5"/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Lbls>
            <c:dLbl>
              <c:idx val="4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3F-964E-8003-65ADF22622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Sheet1!$A$63:$A$107</c:f>
              <c:strCache>
                <c:ptCount val="45"/>
                <c:pt idx="0">
                  <c:v>W78    (08/22)</c:v>
                </c:pt>
                <c:pt idx="1">
                  <c:v>W79    (08/29)</c:v>
                </c:pt>
                <c:pt idx="2">
                  <c:v>W80    (09/05)</c:v>
                </c:pt>
                <c:pt idx="3">
                  <c:v>W81    (09/12)</c:v>
                </c:pt>
                <c:pt idx="4">
                  <c:v>W82    (09/19)</c:v>
                </c:pt>
                <c:pt idx="5">
                  <c:v>W83    (09/26)</c:v>
                </c:pt>
                <c:pt idx="6">
                  <c:v>W84    (10/03)</c:v>
                </c:pt>
                <c:pt idx="7">
                  <c:v>W85    (10/10)</c:v>
                </c:pt>
                <c:pt idx="8">
                  <c:v>W86    (10/15)</c:v>
                </c:pt>
                <c:pt idx="9">
                  <c:v>W87    (10/24)</c:v>
                </c:pt>
                <c:pt idx="10">
                  <c:v>W88    (10/31)</c:v>
                </c:pt>
                <c:pt idx="11">
                  <c:v>W89
(11/7)</c:v>
                </c:pt>
                <c:pt idx="12">
                  <c:v>W90
(11/14)</c:v>
                </c:pt>
                <c:pt idx="13">
                  <c:v>W91
(11/22)</c:v>
                </c:pt>
                <c:pt idx="14">
                  <c:v>W92
(11/28)</c:v>
                </c:pt>
                <c:pt idx="15">
                  <c:v>W93
(12/05)</c:v>
                </c:pt>
                <c:pt idx="16">
                  <c:v>W94
(12/12)</c:v>
                </c:pt>
                <c:pt idx="17">
                  <c:v>W95
(12/19)</c:v>
                </c:pt>
                <c:pt idx="18">
                  <c:v>W96
(12/26)</c:v>
                </c:pt>
                <c:pt idx="19">
                  <c:v>W97
(1/2)</c:v>
                </c:pt>
                <c:pt idx="20">
                  <c:v>W98
(1/9)</c:v>
                </c:pt>
                <c:pt idx="21">
                  <c:v>W99
(1/16)</c:v>
                </c:pt>
                <c:pt idx="22">
                  <c:v>W100
(1/23)</c:v>
                </c:pt>
                <c:pt idx="23">
                  <c:v>W101
(1/30)</c:v>
                </c:pt>
                <c:pt idx="24">
                  <c:v>W102
(02/05)</c:v>
                </c:pt>
                <c:pt idx="25">
                  <c:v>W103
(02/13)</c:v>
                </c:pt>
                <c:pt idx="26">
                  <c:v>W104
(02/20)</c:v>
                </c:pt>
                <c:pt idx="27">
                  <c:v>W105
(02/27)</c:v>
                </c:pt>
                <c:pt idx="28">
                  <c:v>W106
(03/06)</c:v>
                </c:pt>
                <c:pt idx="29">
                  <c:v>W107
(03/13)</c:v>
                </c:pt>
                <c:pt idx="30">
                  <c:v>W108
(03/20)</c:v>
                </c:pt>
                <c:pt idx="31">
                  <c:v>W109
(03/20)</c:v>
                </c:pt>
                <c:pt idx="32">
                  <c:v>W110
(04/03)</c:v>
                </c:pt>
                <c:pt idx="33">
                  <c:v>W111
(04/10)</c:v>
                </c:pt>
                <c:pt idx="34">
                  <c:v>W112
(04/17)</c:v>
                </c:pt>
                <c:pt idx="35">
                  <c:v>W113
(04/24)</c:v>
                </c:pt>
                <c:pt idx="36">
                  <c:v>W114
(05/01)</c:v>
                </c:pt>
                <c:pt idx="37">
                  <c:v>W115
(05/08)</c:v>
                </c:pt>
                <c:pt idx="38">
                  <c:v>W116
(05/15)</c:v>
                </c:pt>
                <c:pt idx="39">
                  <c:v>W117
(05/22)</c:v>
                </c:pt>
                <c:pt idx="40">
                  <c:v>W118
(05/29)</c:v>
                </c:pt>
                <c:pt idx="41">
                  <c:v>W119
(06/05)</c:v>
                </c:pt>
                <c:pt idx="42">
                  <c:v>W120 (6/12)</c:v>
                </c:pt>
                <c:pt idx="43">
                  <c:v>W124 (7/10)</c:v>
                </c:pt>
                <c:pt idx="44">
                  <c:v>W125 (7/17)</c:v>
                </c:pt>
              </c:strCache>
            </c:strRef>
          </c:cat>
          <c:val>
            <c:numRef>
              <c:f>Sheet1!$G$63:$G$107</c:f>
              <c:numCache>
                <c:formatCode>0%</c:formatCode>
                <c:ptCount val="45"/>
                <c:pt idx="0">
                  <c:v>0.73</c:v>
                </c:pt>
                <c:pt idx="1">
                  <c:v>0.76</c:v>
                </c:pt>
                <c:pt idx="2">
                  <c:v>0.75</c:v>
                </c:pt>
                <c:pt idx="3">
                  <c:v>0.73</c:v>
                </c:pt>
                <c:pt idx="4">
                  <c:v>0.69</c:v>
                </c:pt>
                <c:pt idx="5">
                  <c:v>0.73</c:v>
                </c:pt>
                <c:pt idx="6">
                  <c:v>0.71</c:v>
                </c:pt>
                <c:pt idx="7">
                  <c:v>0.68</c:v>
                </c:pt>
                <c:pt idx="8">
                  <c:v>0.65</c:v>
                </c:pt>
                <c:pt idx="9">
                  <c:v>0.68</c:v>
                </c:pt>
                <c:pt idx="10">
                  <c:v>0.69</c:v>
                </c:pt>
                <c:pt idx="11">
                  <c:v>0.72</c:v>
                </c:pt>
                <c:pt idx="12">
                  <c:v>0.71</c:v>
                </c:pt>
                <c:pt idx="13">
                  <c:v>0.68</c:v>
                </c:pt>
                <c:pt idx="14">
                  <c:v>0.7</c:v>
                </c:pt>
                <c:pt idx="15">
                  <c:v>0.72</c:v>
                </c:pt>
                <c:pt idx="16">
                  <c:v>0.68</c:v>
                </c:pt>
                <c:pt idx="17">
                  <c:v>0.71</c:v>
                </c:pt>
                <c:pt idx="18">
                  <c:v>0.68</c:v>
                </c:pt>
                <c:pt idx="19">
                  <c:v>0.68</c:v>
                </c:pt>
                <c:pt idx="20">
                  <c:v>0.72</c:v>
                </c:pt>
                <c:pt idx="21">
                  <c:v>0.7</c:v>
                </c:pt>
                <c:pt idx="22">
                  <c:v>0.72</c:v>
                </c:pt>
                <c:pt idx="23">
                  <c:v>0.7</c:v>
                </c:pt>
                <c:pt idx="24">
                  <c:v>0.68</c:v>
                </c:pt>
                <c:pt idx="25">
                  <c:v>0.69</c:v>
                </c:pt>
                <c:pt idx="26">
                  <c:v>0.67</c:v>
                </c:pt>
                <c:pt idx="27">
                  <c:v>0.67</c:v>
                </c:pt>
                <c:pt idx="28">
                  <c:v>0.63</c:v>
                </c:pt>
                <c:pt idx="29">
                  <c:v>0.65</c:v>
                </c:pt>
                <c:pt idx="30">
                  <c:v>0.64</c:v>
                </c:pt>
                <c:pt idx="31">
                  <c:v>0.64</c:v>
                </c:pt>
                <c:pt idx="32">
                  <c:v>0.63</c:v>
                </c:pt>
                <c:pt idx="33">
                  <c:v>0.65</c:v>
                </c:pt>
                <c:pt idx="34">
                  <c:v>0.68</c:v>
                </c:pt>
                <c:pt idx="35">
                  <c:v>0.65</c:v>
                </c:pt>
                <c:pt idx="36">
                  <c:v>0.62</c:v>
                </c:pt>
                <c:pt idx="37">
                  <c:v>0.6</c:v>
                </c:pt>
                <c:pt idx="38">
                  <c:v>0.64</c:v>
                </c:pt>
                <c:pt idx="39">
                  <c:v>0.63</c:v>
                </c:pt>
                <c:pt idx="40">
                  <c:v>0.64</c:v>
                </c:pt>
                <c:pt idx="41">
                  <c:v>0.62</c:v>
                </c:pt>
                <c:pt idx="42">
                  <c:v>0.63</c:v>
                </c:pt>
                <c:pt idx="43">
                  <c:v>0.63</c:v>
                </c:pt>
                <c:pt idx="44">
                  <c:v>0.65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DFE5-7E46-ABCD-C8D6CE957463}"/>
            </c:ext>
          </c:extLst>
        </c:ser>
        <c:ser>
          <c:idx val="7"/>
          <c:order val="6"/>
          <c:spPr>
            <a:ln>
              <a:solidFill>
                <a:srgbClr val="7030A0"/>
              </a:solidFill>
            </a:ln>
          </c:spPr>
          <c:marker>
            <c:symbol val="none"/>
          </c:marker>
          <c:dPt>
            <c:idx val="42"/>
            <c:bubble3D val="0"/>
            <c:extLst>
              <c:ext xmlns:c16="http://schemas.microsoft.com/office/drawing/2014/chart" uri="{C3380CC4-5D6E-409C-BE32-E72D297353CC}">
                <c16:uniqueId val="{00000012-DFE5-7E46-ABCD-C8D6CE957463}"/>
              </c:ext>
            </c:extLst>
          </c:dPt>
          <c:dLbls>
            <c:dLbl>
              <c:idx val="44"/>
              <c:layout>
                <c:manualLayout>
                  <c:x val="0"/>
                  <c:y val="1.2081768649161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3F-964E-8003-65ADF22622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rgbClr val="7030A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Sheet1!$A$63:$A$107</c:f>
              <c:strCache>
                <c:ptCount val="45"/>
                <c:pt idx="0">
                  <c:v>W78    (08/22)</c:v>
                </c:pt>
                <c:pt idx="1">
                  <c:v>W79    (08/29)</c:v>
                </c:pt>
                <c:pt idx="2">
                  <c:v>W80    (09/05)</c:v>
                </c:pt>
                <c:pt idx="3">
                  <c:v>W81    (09/12)</c:v>
                </c:pt>
                <c:pt idx="4">
                  <c:v>W82    (09/19)</c:v>
                </c:pt>
                <c:pt idx="5">
                  <c:v>W83    (09/26)</c:v>
                </c:pt>
                <c:pt idx="6">
                  <c:v>W84    (10/03)</c:v>
                </c:pt>
                <c:pt idx="7">
                  <c:v>W85    (10/10)</c:v>
                </c:pt>
                <c:pt idx="8">
                  <c:v>W86    (10/15)</c:v>
                </c:pt>
                <c:pt idx="9">
                  <c:v>W87    (10/24)</c:v>
                </c:pt>
                <c:pt idx="10">
                  <c:v>W88    (10/31)</c:v>
                </c:pt>
                <c:pt idx="11">
                  <c:v>W89
(11/7)</c:v>
                </c:pt>
                <c:pt idx="12">
                  <c:v>W90
(11/14)</c:v>
                </c:pt>
                <c:pt idx="13">
                  <c:v>W91
(11/22)</c:v>
                </c:pt>
                <c:pt idx="14">
                  <c:v>W92
(11/28)</c:v>
                </c:pt>
                <c:pt idx="15">
                  <c:v>W93
(12/05)</c:v>
                </c:pt>
                <c:pt idx="16">
                  <c:v>W94
(12/12)</c:v>
                </c:pt>
                <c:pt idx="17">
                  <c:v>W95
(12/19)</c:v>
                </c:pt>
                <c:pt idx="18">
                  <c:v>W96
(12/26)</c:v>
                </c:pt>
                <c:pt idx="19">
                  <c:v>W97
(1/2)</c:v>
                </c:pt>
                <c:pt idx="20">
                  <c:v>W98
(1/9)</c:v>
                </c:pt>
                <c:pt idx="21">
                  <c:v>W99
(1/16)</c:v>
                </c:pt>
                <c:pt idx="22">
                  <c:v>W100
(1/23)</c:v>
                </c:pt>
                <c:pt idx="23">
                  <c:v>W101
(1/30)</c:v>
                </c:pt>
                <c:pt idx="24">
                  <c:v>W102
(02/05)</c:v>
                </c:pt>
                <c:pt idx="25">
                  <c:v>W103
(02/13)</c:v>
                </c:pt>
                <c:pt idx="26">
                  <c:v>W104
(02/20)</c:v>
                </c:pt>
                <c:pt idx="27">
                  <c:v>W105
(02/27)</c:v>
                </c:pt>
                <c:pt idx="28">
                  <c:v>W106
(03/06)</c:v>
                </c:pt>
                <c:pt idx="29">
                  <c:v>W107
(03/13)</c:v>
                </c:pt>
                <c:pt idx="30">
                  <c:v>W108
(03/20)</c:v>
                </c:pt>
                <c:pt idx="31">
                  <c:v>W109
(03/20)</c:v>
                </c:pt>
                <c:pt idx="32">
                  <c:v>W110
(04/03)</c:v>
                </c:pt>
                <c:pt idx="33">
                  <c:v>W111
(04/10)</c:v>
                </c:pt>
                <c:pt idx="34">
                  <c:v>W112
(04/17)</c:v>
                </c:pt>
                <c:pt idx="35">
                  <c:v>W113
(04/24)</c:v>
                </c:pt>
                <c:pt idx="36">
                  <c:v>W114
(05/01)</c:v>
                </c:pt>
                <c:pt idx="37">
                  <c:v>W115
(05/08)</c:v>
                </c:pt>
                <c:pt idx="38">
                  <c:v>W116
(05/15)</c:v>
                </c:pt>
                <c:pt idx="39">
                  <c:v>W117
(05/22)</c:v>
                </c:pt>
                <c:pt idx="40">
                  <c:v>W118
(05/29)</c:v>
                </c:pt>
                <c:pt idx="41">
                  <c:v>W119
(06/05)</c:v>
                </c:pt>
                <c:pt idx="42">
                  <c:v>W120 (6/12)</c:v>
                </c:pt>
                <c:pt idx="43">
                  <c:v>W124 (7/10)</c:v>
                </c:pt>
                <c:pt idx="44">
                  <c:v>W125 (7/17)</c:v>
                </c:pt>
              </c:strCache>
            </c:strRef>
          </c:cat>
          <c:val>
            <c:numRef>
              <c:f>Sheet1!$H$63:$H$107</c:f>
              <c:numCache>
                <c:formatCode>General</c:formatCode>
                <c:ptCount val="45"/>
                <c:pt idx="39" formatCode="0%">
                  <c:v>0.56999999999999995</c:v>
                </c:pt>
                <c:pt idx="40" formatCode="0%">
                  <c:v>0.59</c:v>
                </c:pt>
                <c:pt idx="41" formatCode="0%">
                  <c:v>0.56000000000000005</c:v>
                </c:pt>
                <c:pt idx="42" formatCode="0%">
                  <c:v>0.57999999999999996</c:v>
                </c:pt>
                <c:pt idx="43" formatCode="0%">
                  <c:v>0.55000000000000004</c:v>
                </c:pt>
                <c:pt idx="44" formatCode="0%">
                  <c:v>0.55000000000000004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DFE5-7E46-ABCD-C8D6CE957463}"/>
            </c:ext>
          </c:extLst>
        </c:ser>
        <c:ser>
          <c:idx val="8"/>
          <c:order val="7"/>
          <c:spPr>
            <a:ln>
              <a:solidFill>
                <a:schemeClr val="accent1"/>
              </a:solidFill>
            </a:ln>
          </c:spPr>
          <c:marker>
            <c:symbol val="none"/>
          </c:marker>
          <c:dLbls>
            <c:dLbl>
              <c:idx val="4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3F-964E-8003-65ADF22622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Sheet1!$A$63:$A$107</c:f>
              <c:strCache>
                <c:ptCount val="45"/>
                <c:pt idx="0">
                  <c:v>W78    (08/22)</c:v>
                </c:pt>
                <c:pt idx="1">
                  <c:v>W79    (08/29)</c:v>
                </c:pt>
                <c:pt idx="2">
                  <c:v>W80    (09/05)</c:v>
                </c:pt>
                <c:pt idx="3">
                  <c:v>W81    (09/12)</c:v>
                </c:pt>
                <c:pt idx="4">
                  <c:v>W82    (09/19)</c:v>
                </c:pt>
                <c:pt idx="5">
                  <c:v>W83    (09/26)</c:v>
                </c:pt>
                <c:pt idx="6">
                  <c:v>W84    (10/03)</c:v>
                </c:pt>
                <c:pt idx="7">
                  <c:v>W85    (10/10)</c:v>
                </c:pt>
                <c:pt idx="8">
                  <c:v>W86    (10/15)</c:v>
                </c:pt>
                <c:pt idx="9">
                  <c:v>W87    (10/24)</c:v>
                </c:pt>
                <c:pt idx="10">
                  <c:v>W88    (10/31)</c:v>
                </c:pt>
                <c:pt idx="11">
                  <c:v>W89
(11/7)</c:v>
                </c:pt>
                <c:pt idx="12">
                  <c:v>W90
(11/14)</c:v>
                </c:pt>
                <c:pt idx="13">
                  <c:v>W91
(11/22)</c:v>
                </c:pt>
                <c:pt idx="14">
                  <c:v>W92
(11/28)</c:v>
                </c:pt>
                <c:pt idx="15">
                  <c:v>W93
(12/05)</c:v>
                </c:pt>
                <c:pt idx="16">
                  <c:v>W94
(12/12)</c:v>
                </c:pt>
                <c:pt idx="17">
                  <c:v>W95
(12/19)</c:v>
                </c:pt>
                <c:pt idx="18">
                  <c:v>W96
(12/26)</c:v>
                </c:pt>
                <c:pt idx="19">
                  <c:v>W97
(1/2)</c:v>
                </c:pt>
                <c:pt idx="20">
                  <c:v>W98
(1/9)</c:v>
                </c:pt>
                <c:pt idx="21">
                  <c:v>W99
(1/16)</c:v>
                </c:pt>
                <c:pt idx="22">
                  <c:v>W100
(1/23)</c:v>
                </c:pt>
                <c:pt idx="23">
                  <c:v>W101
(1/30)</c:v>
                </c:pt>
                <c:pt idx="24">
                  <c:v>W102
(02/05)</c:v>
                </c:pt>
                <c:pt idx="25">
                  <c:v>W103
(02/13)</c:v>
                </c:pt>
                <c:pt idx="26">
                  <c:v>W104
(02/20)</c:v>
                </c:pt>
                <c:pt idx="27">
                  <c:v>W105
(02/27)</c:v>
                </c:pt>
                <c:pt idx="28">
                  <c:v>W106
(03/06)</c:v>
                </c:pt>
                <c:pt idx="29">
                  <c:v>W107
(03/13)</c:v>
                </c:pt>
                <c:pt idx="30">
                  <c:v>W108
(03/20)</c:v>
                </c:pt>
                <c:pt idx="31">
                  <c:v>W109
(03/20)</c:v>
                </c:pt>
                <c:pt idx="32">
                  <c:v>W110
(04/03)</c:v>
                </c:pt>
                <c:pt idx="33">
                  <c:v>W111
(04/10)</c:v>
                </c:pt>
                <c:pt idx="34">
                  <c:v>W112
(04/17)</c:v>
                </c:pt>
                <c:pt idx="35">
                  <c:v>W113
(04/24)</c:v>
                </c:pt>
                <c:pt idx="36">
                  <c:v>W114
(05/01)</c:v>
                </c:pt>
                <c:pt idx="37">
                  <c:v>W115
(05/08)</c:v>
                </c:pt>
                <c:pt idx="38">
                  <c:v>W116
(05/15)</c:v>
                </c:pt>
                <c:pt idx="39">
                  <c:v>W117
(05/22)</c:v>
                </c:pt>
                <c:pt idx="40">
                  <c:v>W118
(05/29)</c:v>
                </c:pt>
                <c:pt idx="41">
                  <c:v>W119
(06/05)</c:v>
                </c:pt>
                <c:pt idx="42">
                  <c:v>W120 (6/12)</c:v>
                </c:pt>
                <c:pt idx="43">
                  <c:v>W124 (7/10)</c:v>
                </c:pt>
                <c:pt idx="44">
                  <c:v>W125 (7/17)</c:v>
                </c:pt>
              </c:strCache>
            </c:strRef>
          </c:cat>
          <c:val>
            <c:numRef>
              <c:f>Sheet1!$I$63:$I$107</c:f>
              <c:numCache>
                <c:formatCode>0%</c:formatCode>
                <c:ptCount val="45"/>
                <c:pt idx="0">
                  <c:v>0.74</c:v>
                </c:pt>
                <c:pt idx="1">
                  <c:v>0.8</c:v>
                </c:pt>
                <c:pt idx="2">
                  <c:v>0.77</c:v>
                </c:pt>
                <c:pt idx="3">
                  <c:v>0.75</c:v>
                </c:pt>
                <c:pt idx="4">
                  <c:v>0.73</c:v>
                </c:pt>
                <c:pt idx="5">
                  <c:v>0.75</c:v>
                </c:pt>
                <c:pt idx="6">
                  <c:v>0.75</c:v>
                </c:pt>
                <c:pt idx="7">
                  <c:v>0.74</c:v>
                </c:pt>
                <c:pt idx="8">
                  <c:v>0.71</c:v>
                </c:pt>
                <c:pt idx="9">
                  <c:v>0.72</c:v>
                </c:pt>
                <c:pt idx="10">
                  <c:v>0.69</c:v>
                </c:pt>
                <c:pt idx="11">
                  <c:v>0.75</c:v>
                </c:pt>
                <c:pt idx="12">
                  <c:v>0.75</c:v>
                </c:pt>
                <c:pt idx="13">
                  <c:v>0.71</c:v>
                </c:pt>
                <c:pt idx="14">
                  <c:v>0.73</c:v>
                </c:pt>
                <c:pt idx="15">
                  <c:v>0.75</c:v>
                </c:pt>
                <c:pt idx="16">
                  <c:v>0.71</c:v>
                </c:pt>
                <c:pt idx="17">
                  <c:v>0.73</c:v>
                </c:pt>
                <c:pt idx="18">
                  <c:v>0.71</c:v>
                </c:pt>
                <c:pt idx="19">
                  <c:v>0.71</c:v>
                </c:pt>
                <c:pt idx="20">
                  <c:v>0.73</c:v>
                </c:pt>
                <c:pt idx="21">
                  <c:v>0.72</c:v>
                </c:pt>
                <c:pt idx="22">
                  <c:v>0.74</c:v>
                </c:pt>
                <c:pt idx="23">
                  <c:v>0.73</c:v>
                </c:pt>
                <c:pt idx="24">
                  <c:v>0.7</c:v>
                </c:pt>
                <c:pt idx="25">
                  <c:v>0.71</c:v>
                </c:pt>
                <c:pt idx="26">
                  <c:v>0.71</c:v>
                </c:pt>
                <c:pt idx="27">
                  <c:v>0.69</c:v>
                </c:pt>
                <c:pt idx="28">
                  <c:v>0.68</c:v>
                </c:pt>
                <c:pt idx="29">
                  <c:v>0.71</c:v>
                </c:pt>
                <c:pt idx="30">
                  <c:v>0.67</c:v>
                </c:pt>
                <c:pt idx="31">
                  <c:v>0.66</c:v>
                </c:pt>
                <c:pt idx="32">
                  <c:v>0.67</c:v>
                </c:pt>
                <c:pt idx="33">
                  <c:v>0.68</c:v>
                </c:pt>
                <c:pt idx="34">
                  <c:v>0.71</c:v>
                </c:pt>
                <c:pt idx="35">
                  <c:v>0.69</c:v>
                </c:pt>
                <c:pt idx="36">
                  <c:v>0.64</c:v>
                </c:pt>
                <c:pt idx="37">
                  <c:v>0.64</c:v>
                </c:pt>
                <c:pt idx="38">
                  <c:v>0.67</c:v>
                </c:pt>
                <c:pt idx="39">
                  <c:v>0.66</c:v>
                </c:pt>
                <c:pt idx="40">
                  <c:v>0.67</c:v>
                </c:pt>
                <c:pt idx="41">
                  <c:v>0.64</c:v>
                </c:pt>
                <c:pt idx="42">
                  <c:v>0.66</c:v>
                </c:pt>
                <c:pt idx="43">
                  <c:v>0.65</c:v>
                </c:pt>
                <c:pt idx="44">
                  <c:v>0.67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6-DFE5-7E46-ABCD-C8D6CE957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41377680"/>
        <c:axId val="2141371696"/>
        <c:extLst/>
      </c:lineChart>
      <c:catAx>
        <c:axId val="214137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141371696"/>
        <c:crosses val="autoZero"/>
        <c:auto val="1"/>
        <c:lblAlgn val="ctr"/>
        <c:lblOffset val="100"/>
        <c:tickLblSkip val="2"/>
        <c:noMultiLvlLbl val="0"/>
      </c:catAx>
      <c:valAx>
        <c:axId val="2141371696"/>
        <c:scaling>
          <c:orientation val="minMax"/>
          <c:max val="0.9"/>
          <c:min val="0.30000000000000004"/>
        </c:scaling>
        <c:delete val="1"/>
        <c:axPos val="l"/>
        <c:numFmt formatCode="0%" sourceLinked="1"/>
        <c:majorTickMark val="out"/>
        <c:minorTickMark val="none"/>
        <c:tickLblPos val="nextTo"/>
        <c:crossAx val="21413776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80542432006437"/>
          <c:y val="8.9649718775268353E-2"/>
          <c:w val="0.60421281496430501"/>
          <c:h val="0.829961921565787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at all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BF-3641-95B9-578009FF1D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Very little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0000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BF-3641-95B9-578009FF1D3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Somewhat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8BF-3641-95B9-578009FF1D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BF-3641-95B9-578009FF1D3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Sheet1!$E$2</c:f>
            </c:numRef>
          </c:val>
          <c:extLst>
            <c:ext xmlns:c16="http://schemas.microsoft.com/office/drawing/2014/chart" uri="{C3380CC4-5D6E-409C-BE32-E72D297353CC}">
              <c16:uniqueId val="{00000005-28BF-3641-95B9-578009FF1D3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much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8BF-3641-95B9-578009FF1D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662272"/>
        <c:axId val="197963712"/>
      </c:barChart>
      <c:catAx>
        <c:axId val="204662272"/>
        <c:scaling>
          <c:orientation val="maxMin"/>
        </c:scaling>
        <c:delete val="1"/>
        <c:axPos val="b"/>
        <c:numFmt formatCode="@" sourceLinked="1"/>
        <c:majorTickMark val="none"/>
        <c:minorTickMark val="none"/>
        <c:tickLblPos val="nextTo"/>
        <c:crossAx val="197963712"/>
        <c:crosses val="autoZero"/>
        <c:auto val="1"/>
        <c:lblAlgn val="ctr"/>
        <c:lblOffset val="100"/>
        <c:noMultiLvlLbl val="0"/>
      </c:catAx>
      <c:valAx>
        <c:axId val="197963712"/>
        <c:scaling>
          <c:orientation val="minMax"/>
          <c:max val="1.1000000000000001"/>
          <c:min val="0"/>
        </c:scaling>
        <c:delete val="1"/>
        <c:axPos val="r"/>
        <c:numFmt formatCode="0%" sourceLinked="1"/>
        <c:majorTickMark val="out"/>
        <c:minorTickMark val="none"/>
        <c:tickLblPos val="nextTo"/>
        <c:crossAx val="20466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6499947901739303E-3"/>
          <c:y val="0.29223648761768162"/>
          <c:w val="0.26140734523404241"/>
          <c:h val="0.359754932532130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Libre Franklin SemiBold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tx1"/>
          </a:solidFill>
          <a:latin typeface="Libre Franklin SemiBold" pitchFamily="2" charset="77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900310848200227"/>
          <c:y val="3.916925294954008E-2"/>
          <c:w val="0.49200129743393917"/>
          <c:h val="0.9345825810939520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9E8-174D-95E0-C73B0E33C96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9E8-174D-95E0-C73B0E33C96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9E8-174D-95E0-C73B0E33C96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9E8-174D-95E0-C73B0E33C968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9E8-174D-95E0-C73B0E33C968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9E8-174D-95E0-C73B0E33C9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Rural*</c:v>
                </c:pt>
                <c:pt idx="1">
                  <c:v>Suburban</c:v>
                </c:pt>
                <c:pt idx="2">
                  <c:v>Urban &lt;1M*</c:v>
                </c:pt>
                <c:pt idx="3">
                  <c:v>Urban 1M+</c:v>
                </c:pt>
                <c:pt idx="5">
                  <c:v>Boomer+*</c:v>
                </c:pt>
                <c:pt idx="6">
                  <c:v>Gen X</c:v>
                </c:pt>
                <c:pt idx="7">
                  <c:v>Millennial</c:v>
                </c:pt>
                <c:pt idx="8">
                  <c:v>Gen Z*</c:v>
                </c:pt>
                <c:pt idx="10">
                  <c:v>Women</c:v>
                </c:pt>
                <c:pt idx="11">
                  <c:v>Men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0.73</c:v>
                </c:pt>
                <c:pt idx="1">
                  <c:v>0.62</c:v>
                </c:pt>
                <c:pt idx="2">
                  <c:v>0.59</c:v>
                </c:pt>
                <c:pt idx="3">
                  <c:v>0.79</c:v>
                </c:pt>
                <c:pt idx="5">
                  <c:v>0.63</c:v>
                </c:pt>
                <c:pt idx="6">
                  <c:v>0.61</c:v>
                </c:pt>
                <c:pt idx="7">
                  <c:v>0.76</c:v>
                </c:pt>
                <c:pt idx="8">
                  <c:v>0.63</c:v>
                </c:pt>
                <c:pt idx="10">
                  <c:v>0.63</c:v>
                </c:pt>
                <c:pt idx="1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9E8-174D-95E0-C73B0E33C9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13047296"/>
        <c:axId val="206826880"/>
      </c:barChart>
      <c:catAx>
        <c:axId val="213047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  <c:crossAx val="206826880"/>
        <c:crosses val="autoZero"/>
        <c:auto val="1"/>
        <c:lblAlgn val="ctr"/>
        <c:lblOffset val="100"/>
        <c:noMultiLvlLbl val="0"/>
      </c:catAx>
      <c:valAx>
        <c:axId val="20682688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1304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544517057451789"/>
          <c:y val="9.72064130183663E-2"/>
          <c:w val="0.490817536323368"/>
          <c:h val="0.8849209305115260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at all relevant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6213336933023066E-3"/>
                  <c:y val="5.461002099297636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66-2B49-8486-C438D0B9CD9F}"/>
                </c:ext>
              </c:extLst>
            </c:dLbl>
            <c:dLbl>
              <c:idx val="2"/>
              <c:layout>
                <c:manualLayout>
                  <c:x val="3.5234445934176138E-3"/>
                  <c:y val="2.744045199765297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66-2B49-8486-C438D0B9CD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Ads oriented to value or savings</c:v>
                </c:pt>
                <c:pt idx="1">
                  <c:v>Ads oriented to convenience and/or location</c:v>
                </c:pt>
                <c:pt idx="2">
                  <c:v>Ads oriented to a business supporting the community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0.04</c:v>
                </c:pt>
                <c:pt idx="1">
                  <c:v>0.08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66-2B49-8486-C438D0B9CD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very relevant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106668466511533E-3"/>
                  <c:y val="5.461002099297636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66-2B49-8486-C438D0B9CD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Ads oriented to value or savings</c:v>
                </c:pt>
                <c:pt idx="1">
                  <c:v>Ads oriented to convenience and/or location</c:v>
                </c:pt>
                <c:pt idx="2">
                  <c:v>Ads oriented to a business supporting the community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7.0000000000000007E-2</c:v>
                </c:pt>
                <c:pt idx="1">
                  <c:v>0.13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66-2B49-8486-C438D0B9CD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Somewhat relevant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Ads oriented to value or savings</c:v>
                </c:pt>
                <c:pt idx="1">
                  <c:v>Ads oriented to convenience and/or location</c:v>
                </c:pt>
                <c:pt idx="2">
                  <c:v>Ads oriented to a business supporting the community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0.36</c:v>
                </c:pt>
                <c:pt idx="1">
                  <c:v>0.46</c:v>
                </c:pt>
                <c:pt idx="2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66-2B49-8486-C438D0B9CD9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Very relevant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Ads oriented to value or savings</c:v>
                </c:pt>
                <c:pt idx="1">
                  <c:v>Ads oriented to convenience and/or location</c:v>
                </c:pt>
                <c:pt idx="2">
                  <c:v>Ads oriented to a business supporting the community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0.53</c:v>
                </c:pt>
                <c:pt idx="1">
                  <c:v>0.33</c:v>
                </c:pt>
                <c:pt idx="2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966-2B49-8486-C438D0B9CD9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Relevant (NET)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Libre Franklin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9966-2B49-8486-C438D0B9CD9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Libre Franklin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9966-2B49-8486-C438D0B9CD9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Libre Franklin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966-2B49-8486-C438D0B9CD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3"/>
                    </a:solidFill>
                    <a:latin typeface="Libre Franklin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Ads oriented to value or savings</c:v>
                </c:pt>
                <c:pt idx="1">
                  <c:v>Ads oriented to convenience and/or location</c:v>
                </c:pt>
                <c:pt idx="2">
                  <c:v>Ads oriented to a business supporting the community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0.88</c:v>
                </c:pt>
                <c:pt idx="1">
                  <c:v>0.79</c:v>
                </c:pt>
                <c:pt idx="2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966-2B49-8486-C438D0B9CD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04662272"/>
        <c:axId val="197963712"/>
      </c:barChart>
      <c:catAx>
        <c:axId val="2046622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  <c:crossAx val="197963712"/>
        <c:crosses val="autoZero"/>
        <c:auto val="1"/>
        <c:lblAlgn val="ctr"/>
        <c:lblOffset val="100"/>
        <c:noMultiLvlLbl val="0"/>
      </c:catAx>
      <c:valAx>
        <c:axId val="197963712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20466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tx1"/>
          </a:solidFill>
          <a:latin typeface="Libre Franklin SemiBold" pitchFamily="2" charset="77"/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2325990150302"/>
          <c:y val="4.2438722828357089E-2"/>
          <c:w val="0.75110799284152019"/>
          <c:h val="0.9245533816384763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9F-AC44-B886-3A616B866EA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9F-AC44-B886-3A616B866EAC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9F-AC44-B886-3A616B866EAC}"/>
              </c:ext>
            </c:extLst>
          </c:dPt>
          <c:dLbls>
            <c:dLbl>
              <c:idx val="0"/>
              <c:layout>
                <c:manualLayout>
                  <c:x val="0.20978305235861325"/>
                  <c:y val="-0.12289845651328693"/>
                </c:manualLayout>
              </c:layout>
              <c:tx>
                <c:rich>
                  <a:bodyPr/>
                  <a:lstStyle/>
                  <a:p>
                    <a:fld id="{218B7AAE-7223-C14C-9811-886D379BB518}" type="CATEGORYNAME">
                      <a:rPr lang="en-US"/>
                      <a:pPr/>
                      <a:t>[CATEGORY NAME]</a:t>
                    </a:fld>
                    <a:r>
                      <a:rPr lang="en-US"/>
                      <a:t>,</a:t>
                    </a:r>
                  </a:p>
                  <a:p>
                    <a:fld id="{A7749AB6-AAA3-B443-8D91-11A4FC328013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42532794582385"/>
                      <c:h val="0.140599408648328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79F-AC44-B886-3A616B866EAC}"/>
                </c:ext>
              </c:extLst>
            </c:dLbl>
            <c:dLbl>
              <c:idx val="1"/>
              <c:layout>
                <c:manualLayout>
                  <c:x val="2.8169340730218816E-3"/>
                  <c:y val="0.18467228628109728"/>
                </c:manualLayout>
              </c:layout>
              <c:tx>
                <c:rich>
                  <a:bodyPr/>
                  <a:lstStyle/>
                  <a:p>
                    <a:fld id="{2C6FBED5-1FBB-BB4E-BC16-0E2C094F0056}" type="CATEGORYNAME">
                      <a:rPr lang="en-US"/>
                      <a:pPr/>
                      <a:t>[CATEGORY NAME]</a:t>
                    </a:fld>
                    <a:r>
                      <a:rPr lang="en-US"/>
                      <a:t>,</a:t>
                    </a:r>
                  </a:p>
                  <a:p>
                    <a:fld id="{ECFACAC5-9AD0-9D4F-87FE-13A4F545914D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4274723566684"/>
                      <c:h val="0.209960889249484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79F-AC44-B886-3A616B866EAC}"/>
                </c:ext>
              </c:extLst>
            </c:dLbl>
            <c:dLbl>
              <c:idx val="2"/>
              <c:layout>
                <c:manualLayout>
                  <c:x val="-0.1690534576416256"/>
                  <c:y val="-0.19477087022947195"/>
                </c:manualLayout>
              </c:layout>
              <c:tx>
                <c:rich>
                  <a:bodyPr/>
                  <a:lstStyle/>
                  <a:p>
                    <a:fld id="{985A5C6A-6110-5545-AFE0-B88755404CC0}" type="CATEGORYNAME">
                      <a:rPr lang="en-US"/>
                      <a:pPr/>
                      <a:t>[CATEGORY NAME]</a:t>
                    </a:fld>
                    <a:r>
                      <a:rPr lang="en-US"/>
                      <a:t>,</a:t>
                    </a:r>
                  </a:p>
                  <a:p>
                    <a:fld id="{C6E54AF6-9F0F-634C-9235-C7215B5EAC5D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00193654532238"/>
                      <c:h val="0.165577895247108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79F-AC44-B886-3A616B866E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Not sure</c:v>
                </c:pt>
                <c:pt idx="1">
                  <c:v>Yes</c:v>
                </c:pt>
                <c:pt idx="2">
                  <c:v>No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</c:v>
                </c:pt>
                <c:pt idx="1">
                  <c:v>0.59</c:v>
                </c:pt>
                <c:pt idx="2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9F-AC44-B886-3A616B866EA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17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 i="0">
          <a:solidFill>
            <a:schemeClr val="bg1"/>
          </a:solidFill>
          <a:latin typeface="Libre Franklin SemiBold" pitchFamily="2" charset="77"/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900310848200227"/>
          <c:y val="3.916925294954008E-2"/>
          <c:w val="0.49200129743393917"/>
          <c:h val="0.9345825810939520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BE7-8547-9A33-220D83D7CD6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BE7-8547-9A33-220D83D7CD6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BE7-8547-9A33-220D83D7CD6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BE7-8547-9A33-220D83D7CD6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BE7-8547-9A33-220D83D7CD69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BE7-8547-9A33-220D83D7CD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Libre Franklin Medium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Rural</c:v>
                </c:pt>
                <c:pt idx="1">
                  <c:v>Suburban</c:v>
                </c:pt>
                <c:pt idx="2">
                  <c:v>Urban &lt;1M</c:v>
                </c:pt>
                <c:pt idx="3">
                  <c:v>Urban 1M+</c:v>
                </c:pt>
                <c:pt idx="5">
                  <c:v>Boomer +</c:v>
                </c:pt>
                <c:pt idx="6">
                  <c:v>Gen X</c:v>
                </c:pt>
                <c:pt idx="7">
                  <c:v>Millennial</c:v>
                </c:pt>
                <c:pt idx="8">
                  <c:v>Gen Z</c:v>
                </c:pt>
                <c:pt idx="10">
                  <c:v>Women</c:v>
                </c:pt>
                <c:pt idx="11">
                  <c:v>Men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0.54</c:v>
                </c:pt>
                <c:pt idx="1">
                  <c:v>0.56999999999999995</c:v>
                </c:pt>
                <c:pt idx="2">
                  <c:v>0.62</c:v>
                </c:pt>
                <c:pt idx="3">
                  <c:v>0.69</c:v>
                </c:pt>
                <c:pt idx="5">
                  <c:v>0.39</c:v>
                </c:pt>
                <c:pt idx="6">
                  <c:v>0.6</c:v>
                </c:pt>
                <c:pt idx="7">
                  <c:v>0.76</c:v>
                </c:pt>
                <c:pt idx="8">
                  <c:v>0.77</c:v>
                </c:pt>
                <c:pt idx="10">
                  <c:v>0.54</c:v>
                </c:pt>
                <c:pt idx="1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E7-8547-9A33-220D83D7C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13047296"/>
        <c:axId val="206826880"/>
      </c:barChart>
      <c:catAx>
        <c:axId val="213047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  <c:crossAx val="206826880"/>
        <c:crosses val="autoZero"/>
        <c:auto val="1"/>
        <c:lblAlgn val="ctr"/>
        <c:lblOffset val="100"/>
        <c:noMultiLvlLbl val="0"/>
      </c:catAx>
      <c:valAx>
        <c:axId val="20682688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1304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19212550992861"/>
          <c:y val="0"/>
          <c:w val="0.48791252184813927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Summer 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8073474640414622E-4"/>
                  <c:y val="2.593022074180178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17-5946-B67F-156F4EC34D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2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Made a purchase at the restaurant's physical location</c:v>
                </c:pt>
                <c:pt idx="1">
                  <c:v>Ordered from the restaurant via mobile app</c:v>
                </c:pt>
                <c:pt idx="2">
                  <c:v>Visited the restaurant's website</c:v>
                </c:pt>
                <c:pt idx="3">
                  <c:v>Shared by word-of-mouth information about the restaurant with family or friends</c:v>
                </c:pt>
                <c:pt idx="4">
                  <c:v>Used QR code, tap technology or SMS text to access a restaurant offer or information</c:v>
                </c:pt>
                <c:pt idx="5">
                  <c:v>Followed the restaurant on social media</c:v>
                </c:pt>
                <c:pt idx="6">
                  <c:v>Took a picture of the ad to share on social media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0.66787600999999996</c:v>
                </c:pt>
                <c:pt idx="1">
                  <c:v>0.38964120000000002</c:v>
                </c:pt>
                <c:pt idx="2">
                  <c:v>0.38568698000000001</c:v>
                </c:pt>
                <c:pt idx="3">
                  <c:v>0.23614233000000001</c:v>
                </c:pt>
                <c:pt idx="4">
                  <c:v>0.16152559999999999</c:v>
                </c:pt>
                <c:pt idx="5">
                  <c:v>0.15574684999999999</c:v>
                </c:pt>
                <c:pt idx="6">
                  <c:v>0.13636696000000001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17-5946-B67F-156F4EC34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15"/>
        <c:axId val="204662272"/>
        <c:axId val="197963712"/>
      </c:barChart>
      <c:catAx>
        <c:axId val="2046622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Libre Franklin Medium" pitchFamily="2" charset="77"/>
                <a:ea typeface="+mn-ea"/>
                <a:cs typeface="+mn-cs"/>
              </a:defRPr>
            </a:pPr>
            <a:endParaRPr lang="en-US"/>
          </a:p>
        </c:txPr>
        <c:crossAx val="197963712"/>
        <c:crosses val="autoZero"/>
        <c:auto val="1"/>
        <c:lblAlgn val="ctr"/>
        <c:lblOffset val="100"/>
        <c:noMultiLvlLbl val="0"/>
      </c:catAx>
      <c:valAx>
        <c:axId val="197963712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20466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0" i="0">
          <a:solidFill>
            <a:schemeClr val="tx1"/>
          </a:solidFill>
          <a:latin typeface="Libre Franklin Medium" pitchFamily="2" charset="77"/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2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Price</c:v>
                </c:pt>
                <c:pt idx="1">
                  <c:v>New product offerings</c:v>
                </c:pt>
                <c:pt idx="2">
                  <c:v>Limited time menu offerings</c:v>
                </c:pt>
                <c:pt idx="3">
                  <c:v>Food quality</c:v>
                </c:pt>
                <c:pt idx="4">
                  <c:v>Nearby location or directional </c:v>
                </c:pt>
                <c:pt idx="5">
                  <c:v>Combination meals</c:v>
                </c:pt>
                <c:pt idx="6">
                  <c:v>Related to specific times of the day</c:v>
                </c:pt>
                <c:pt idx="7">
                  <c:v>Partnership with delivery companies</c:v>
                </c:pt>
                <c:pt idx="8">
                  <c:v>Business hours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0.42343821999999998</c:v>
                </c:pt>
                <c:pt idx="1">
                  <c:v>0.39466065</c:v>
                </c:pt>
                <c:pt idx="2">
                  <c:v>0.31397254000000002</c:v>
                </c:pt>
                <c:pt idx="3">
                  <c:v>0.31160160999999997</c:v>
                </c:pt>
                <c:pt idx="4">
                  <c:v>0.29408130999999998</c:v>
                </c:pt>
                <c:pt idx="5">
                  <c:v>0.26848889999999997</c:v>
                </c:pt>
                <c:pt idx="6">
                  <c:v>0.13420061999999999</c:v>
                </c:pt>
                <c:pt idx="7">
                  <c:v>0.13202259</c:v>
                </c:pt>
                <c:pt idx="8">
                  <c:v>7.8118119999999999E-2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34-B54B-A3FF-584FD74CE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8619536"/>
        <c:axId val="648165984"/>
      </c:barChart>
      <c:catAx>
        <c:axId val="6486195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48165984"/>
        <c:crosses val="autoZero"/>
        <c:auto val="1"/>
        <c:lblAlgn val="ctr"/>
        <c:lblOffset val="100"/>
        <c:noMultiLvlLbl val="0"/>
      </c:catAx>
      <c:valAx>
        <c:axId val="6481659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486195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426683834485024"/>
          <c:y val="0"/>
          <c:w val="0.49402036672283539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Plans to vote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 baseline="0">
                    <a:latin typeface="Libre Franklin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Less than a week ago</c:v>
                </c:pt>
                <c:pt idx="1">
                  <c:v>1 to 4 weeks ago</c:v>
                </c:pt>
                <c:pt idx="2">
                  <c:v>More than one month ago</c:v>
                </c:pt>
                <c:pt idx="3">
                  <c:v>Not sure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0.33293634999999999</c:v>
                </c:pt>
                <c:pt idx="1">
                  <c:v>0.21926066</c:v>
                </c:pt>
                <c:pt idx="2">
                  <c:v>0.15394691999999999</c:v>
                </c:pt>
                <c:pt idx="3">
                  <c:v>0.29385607000000002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DA-5340-8A78-7F46AEE187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Does not plan to vote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3DA-5340-8A78-7F46AEE187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>
                    <a:latin typeface="Libre Franklin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Less than a week ago</c:v>
                </c:pt>
                <c:pt idx="1">
                  <c:v>1 to 4 weeks ago</c:v>
                </c:pt>
                <c:pt idx="2">
                  <c:v>More than one month ago</c:v>
                </c:pt>
                <c:pt idx="3">
                  <c:v>Not sure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0.17823331000000001</c:v>
                </c:pt>
                <c:pt idx="1">
                  <c:v>0.1655199</c:v>
                </c:pt>
                <c:pt idx="2">
                  <c:v>0.12336054</c:v>
                </c:pt>
                <c:pt idx="3">
                  <c:v>0.53288626000000006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DA-5340-8A78-7F46AEE187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Unsure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000" b="1" i="0">
                    <a:latin typeface="Libre Franklin SemiBold" pitchFamily="2" charset="77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Less than a week ago</c:v>
                </c:pt>
                <c:pt idx="1">
                  <c:v>1 to 4 weeks ago</c:v>
                </c:pt>
                <c:pt idx="2">
                  <c:v>More than one month ago</c:v>
                </c:pt>
                <c:pt idx="3">
                  <c:v>Not sure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0.18519100999999999</c:v>
                </c:pt>
                <c:pt idx="1">
                  <c:v>0.19817700999999999</c:v>
                </c:pt>
                <c:pt idx="2">
                  <c:v>0.16173212000000001</c:v>
                </c:pt>
                <c:pt idx="3">
                  <c:v>0.45489984999999999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DA-5340-8A78-7F46AEE187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8"/>
        <c:axId val="206359552"/>
        <c:axId val="197649536"/>
      </c:barChart>
      <c:catAx>
        <c:axId val="2063595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 b="1" i="0">
                <a:latin typeface="Libre Franklin SemiBold" pitchFamily="2" charset="77"/>
              </a:defRPr>
            </a:pPr>
            <a:endParaRPr lang="en-US"/>
          </a:p>
        </c:txPr>
        <c:crossAx val="197649536"/>
        <c:crosses val="autoZero"/>
        <c:auto val="1"/>
        <c:lblAlgn val="ctr"/>
        <c:lblOffset val="100"/>
        <c:noMultiLvlLbl val="0"/>
      </c:catAx>
      <c:valAx>
        <c:axId val="197649536"/>
        <c:scaling>
          <c:orientation val="minMax"/>
          <c:max val="0.60000000000000009"/>
        </c:scaling>
        <c:delete val="1"/>
        <c:axPos val="t"/>
        <c:numFmt formatCode="0%" sourceLinked="1"/>
        <c:majorTickMark val="out"/>
        <c:minorTickMark val="none"/>
        <c:tickLblPos val="nextTo"/>
        <c:crossAx val="206359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679791008234306"/>
          <c:y val="0.60379002507853086"/>
          <c:w val="0.23141863419137243"/>
          <c:h val="0.16875989642056224"/>
        </c:manualLayout>
      </c:layout>
      <c:overlay val="0"/>
      <c:txPr>
        <a:bodyPr/>
        <a:lstStyle/>
        <a:p>
          <a:pPr>
            <a:defRPr sz="1200" b="1" i="0">
              <a:latin typeface="Libre Franklin SemiBold" pitchFamily="2" charset="77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latin typeface="Helvetica" pitchFamily="2" charset="0"/>
        </a:defRPr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2325990150302"/>
          <c:y val="4.2438722828357089E-2"/>
          <c:w val="0.75110799284152019"/>
          <c:h val="0.9245533816384763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88-A34E-95D3-0F1C7EADABA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88-A34E-95D3-0F1C7EADABA3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B88-A34E-95D3-0F1C7EADABA3}"/>
              </c:ext>
            </c:extLst>
          </c:dPt>
          <c:dLbls>
            <c:dLbl>
              <c:idx val="0"/>
              <c:layout>
                <c:manualLayout>
                  <c:x val="0.20978305235861325"/>
                  <c:y val="-0.122898456513286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pPr>
                    <a:fld id="{218B7AAE-7223-C14C-9811-886D379BB518}" type="CATEGORYNAME">
                      <a:rPr lang="en-US"/>
                      <a:pPr>
                        <a:defRPr b="1">
                          <a:latin typeface="Helvetica" pitchFamily="2" charset="0"/>
                        </a:defRPr>
                      </a:pPr>
                      <a:t>[CATEGORY NAME]</a:t>
                    </a:fld>
                    <a:r>
                      <a:rPr lang="en-US" baseline="0"/>
                      <a:t>,</a:t>
                    </a:r>
                  </a:p>
                  <a:p>
                    <a:pPr>
                      <a:defRPr b="1">
                        <a:latin typeface="Helvetica" pitchFamily="2" charset="0"/>
                      </a:defRPr>
                    </a:pPr>
                    <a:fld id="{A7749AB6-AAA3-B443-8D91-11A4FC328013}" type="VALUE">
                      <a:rPr lang="en-US" sz="1600" baseline="0" smtClean="0"/>
                      <a:pPr>
                        <a:defRPr b="1">
                          <a:latin typeface="Helvetica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42532794582385"/>
                      <c:h val="0.140599408648328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B88-A34E-95D3-0F1C7EADABA3}"/>
                </c:ext>
              </c:extLst>
            </c:dLbl>
            <c:dLbl>
              <c:idx val="1"/>
              <c:layout>
                <c:manualLayout>
                  <c:x val="-0.25007810838555877"/>
                  <c:y val="0.1846722862810972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pPr>
                    <a:fld id="{2C6FBED5-1FBB-BB4E-BC16-0E2C094F0056}" type="CATEGORYNAME">
                      <a:rPr lang="en-US"/>
                      <a:pPr>
                        <a:defRPr b="1">
                          <a:solidFill>
                            <a:schemeClr val="bg1"/>
                          </a:solidFill>
                          <a:latin typeface="Helvetica" pitchFamily="2" charset="0"/>
                        </a:defRPr>
                      </a:pPr>
                      <a:t>[CATEGORY NAME]</a:t>
                    </a:fld>
                    <a:r>
                      <a:rPr lang="en-US" baseline="0"/>
                      <a:t>,</a:t>
                    </a:r>
                  </a:p>
                  <a:p>
                    <a:pPr>
                      <a:defRPr b="1">
                        <a:solidFill>
                          <a:schemeClr val="bg1"/>
                        </a:solidFill>
                        <a:latin typeface="Helvetica" pitchFamily="2" charset="0"/>
                      </a:defRPr>
                    </a:pPr>
                    <a:fld id="{ECFACAC5-9AD0-9D4F-87FE-13A4F545914D}" type="VALUE">
                      <a:rPr lang="en-US" sz="1600" baseline="0" smtClean="0"/>
                      <a:pPr>
                        <a:defRPr b="1">
                          <a:solidFill>
                            <a:schemeClr val="bg1"/>
                          </a:solidFill>
                          <a:latin typeface="Helvetica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4274723566684"/>
                      <c:h val="0.209960889249484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B88-A34E-95D3-0F1C7EADABA3}"/>
                </c:ext>
              </c:extLst>
            </c:dLbl>
            <c:dLbl>
              <c:idx val="2"/>
              <c:layout>
                <c:manualLayout>
                  <c:x val="0.10325381593376058"/>
                  <c:y val="-0.117545510515874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Helvetica" pitchFamily="2" charset="0"/>
                        <a:ea typeface="+mn-ea"/>
                        <a:cs typeface="+mn-cs"/>
                      </a:defRPr>
                    </a:pPr>
                    <a:fld id="{985A5C6A-6110-5545-AFE0-B88755404CC0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Helvetica" pitchFamily="2" charset="0"/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,</a:t>
                    </a:r>
                  </a:p>
                  <a:p>
                    <a:pPr>
                      <a:defRPr b="1">
                        <a:solidFill>
                          <a:schemeClr val="bg1"/>
                        </a:solidFill>
                        <a:latin typeface="Helvetica" pitchFamily="2" charset="0"/>
                      </a:defRPr>
                    </a:pPr>
                    <a:fld id="{C6E54AF6-9F0F-634C-9235-C7215B5EAC5D}" type="VALUE">
                      <a:rPr lang="en-US" sz="1600" baseline="0" smtClean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Helvetica" pitchFamily="2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00193654532238"/>
                      <c:h val="0.165577895247108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B88-A34E-95D3-0F1C7EADAB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Not sure</c:v>
                </c:pt>
                <c:pt idx="1">
                  <c:v>Yes</c:v>
                </c:pt>
                <c:pt idx="2">
                  <c:v>No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0.12</c:v>
                </c:pt>
                <c:pt idx="1">
                  <c:v>0.74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88-A34E-95D3-0F1C7EADABA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17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11-214D-B4A8-7ACE94B7A6B7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911-214D-B4A8-7ACE94B7A6B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3"/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911-214D-B4A8-7ACE94B7A6B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3"/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911-214D-B4A8-7ACE94B7A6B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3"/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911-214D-B4A8-7ACE94B7A6B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911-214D-B4A8-7ACE94B7A6B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latin typeface="Libre Franklin SemiBold" pitchFamily="2" charset="77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911-214D-B4A8-7ACE94B7A6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Increases awareness on issues</c:v>
                </c:pt>
                <c:pt idx="1">
                  <c:v>Generates interest for me to do more research on candidates or issues</c:v>
                </c:pt>
                <c:pt idx="2">
                  <c:v>Increases my intention to vote for a candidate</c:v>
                </c:pt>
                <c:pt idx="3">
                  <c:v>They don't affect my opinion about candidates or issues</c:v>
                </c:pt>
                <c:pt idx="4">
                  <c:v>Not sure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0.24315775000000001</c:v>
                </c:pt>
                <c:pt idx="1">
                  <c:v>0.22152511</c:v>
                </c:pt>
                <c:pt idx="2">
                  <c:v>0.17107823999999999</c:v>
                </c:pt>
                <c:pt idx="3">
                  <c:v>0.46739267000000001</c:v>
                </c:pt>
                <c:pt idx="4">
                  <c:v>9.0998629999999997E-2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11-214D-B4A8-7ACE94B7A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8619536"/>
        <c:axId val="648165984"/>
      </c:barChart>
      <c:catAx>
        <c:axId val="648619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8165984"/>
        <c:crosses val="autoZero"/>
        <c:auto val="1"/>
        <c:lblAlgn val="ctr"/>
        <c:lblOffset val="100"/>
        <c:noMultiLvlLbl val="0"/>
      </c:catAx>
      <c:valAx>
        <c:axId val="6481659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486195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94767767133571"/>
          <c:y val="0.13026623573330415"/>
          <c:w val="0.82978440496718786"/>
          <c:h val="0.77903117433896607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009E66"/>
              </a:solidFill>
              <a:round/>
            </a:ln>
            <a:effectLst/>
          </c:spPr>
          <c:marker>
            <c:symbol val="none"/>
          </c:marker>
          <c:dPt>
            <c:idx val="27"/>
            <c:bubble3D val="0"/>
            <c:extLst>
              <c:ext xmlns:c16="http://schemas.microsoft.com/office/drawing/2014/chart" uri="{C3380CC4-5D6E-409C-BE32-E72D297353CC}">
                <c16:uniqueId val="{00000000-8314-0F4A-B4E3-EE63071A440F}"/>
              </c:ext>
            </c:extLst>
          </c:dPt>
          <c:dPt>
            <c:idx val="28"/>
            <c:bubble3D val="0"/>
            <c:extLst>
              <c:ext xmlns:c16="http://schemas.microsoft.com/office/drawing/2014/chart" uri="{C3380CC4-5D6E-409C-BE32-E72D297353CC}">
                <c16:uniqueId val="{00000001-8314-0F4A-B4E3-EE63071A440F}"/>
              </c:ext>
            </c:extLst>
          </c:dPt>
          <c:dPt>
            <c:idx val="31"/>
            <c:bubble3D val="0"/>
            <c:extLst>
              <c:ext xmlns:c16="http://schemas.microsoft.com/office/drawing/2014/chart" uri="{C3380CC4-5D6E-409C-BE32-E72D297353CC}">
                <c16:uniqueId val="{00000002-8314-0F4A-B4E3-EE63071A440F}"/>
              </c:ext>
            </c:extLst>
          </c:dPt>
          <c:dLbls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14-0F4A-B4E3-EE63071A440F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14-0F4A-B4E3-EE63071A440F}"/>
                </c:ext>
              </c:extLst>
            </c:dLbl>
            <c:dLbl>
              <c:idx val="3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314-0F4A-B4E3-EE63071A440F}"/>
                </c:ext>
              </c:extLst>
            </c:dLbl>
            <c:dLbl>
              <c:idx val="3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314-0F4A-B4E3-EE63071A440F}"/>
                </c:ext>
              </c:extLst>
            </c:dLbl>
            <c:dLbl>
              <c:idx val="3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14-0F4A-B4E3-EE63071A440F}"/>
                </c:ext>
              </c:extLst>
            </c:dLbl>
            <c:dLbl>
              <c:idx val="3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314-0F4A-B4E3-EE63071A440F}"/>
                </c:ext>
              </c:extLst>
            </c:dLbl>
            <c:dLbl>
              <c:idx val="3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14-0F4A-B4E3-EE63071A440F}"/>
                </c:ext>
              </c:extLst>
            </c:dLbl>
            <c:dLbl>
              <c:idx val="3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314-0F4A-B4E3-EE63071A440F}"/>
                </c:ext>
              </c:extLst>
            </c:dLbl>
            <c:dLbl>
              <c:idx val="3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314-0F4A-B4E3-EE63071A440F}"/>
                </c:ext>
              </c:extLst>
            </c:dLbl>
            <c:dLbl>
              <c:idx val="3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314-0F4A-B4E3-EE63071A440F}"/>
                </c:ext>
              </c:extLst>
            </c:dLbl>
            <c:dLbl>
              <c:idx val="3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314-0F4A-B4E3-EE63071A440F}"/>
                </c:ext>
              </c:extLst>
            </c:dLbl>
            <c:dLbl>
              <c:idx val="4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314-0F4A-B4E3-EE63071A440F}"/>
                </c:ext>
              </c:extLst>
            </c:dLbl>
            <c:dLbl>
              <c:idx val="4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314-0F4A-B4E3-EE63071A440F}"/>
                </c:ext>
              </c:extLst>
            </c:dLbl>
            <c:dLbl>
              <c:idx val="4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314-0F4A-B4E3-EE63071A440F}"/>
                </c:ext>
              </c:extLst>
            </c:dLbl>
            <c:dLbl>
              <c:idx val="4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64-4146-A32A-BF4052EA3A38}"/>
                </c:ext>
              </c:extLst>
            </c:dLbl>
            <c:dLbl>
              <c:idx val="4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64-4146-A32A-BF4052EA3A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rgbClr val="009E66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Sheet1!$A$77:$A$122</c:f>
              <c:strCache>
                <c:ptCount val="46"/>
                <c:pt idx="0">
                  <c:v>W77    (08/15)</c:v>
                </c:pt>
                <c:pt idx="1">
                  <c:v>W78    (08/22)</c:v>
                </c:pt>
                <c:pt idx="2">
                  <c:v>W79    (08/29)</c:v>
                </c:pt>
                <c:pt idx="3">
                  <c:v>W80    (09/05)</c:v>
                </c:pt>
                <c:pt idx="4">
                  <c:v>W81    (09/12)</c:v>
                </c:pt>
                <c:pt idx="5">
                  <c:v>W82    (09/19)</c:v>
                </c:pt>
                <c:pt idx="6">
                  <c:v>W83    (09/26)</c:v>
                </c:pt>
                <c:pt idx="7">
                  <c:v>W84    (10/03)</c:v>
                </c:pt>
                <c:pt idx="8">
                  <c:v>W85    (10/10)</c:v>
                </c:pt>
                <c:pt idx="9">
                  <c:v>W86    (10/15)</c:v>
                </c:pt>
                <c:pt idx="10">
                  <c:v>W87    (10/24)</c:v>
                </c:pt>
                <c:pt idx="11">
                  <c:v>W88    (10/31)</c:v>
                </c:pt>
                <c:pt idx="12">
                  <c:v>W89
(11/7)</c:v>
                </c:pt>
                <c:pt idx="13">
                  <c:v>W90
(11/14)</c:v>
                </c:pt>
                <c:pt idx="14">
                  <c:v>W91
(11/22)</c:v>
                </c:pt>
                <c:pt idx="15">
                  <c:v>W92
(11/28)</c:v>
                </c:pt>
                <c:pt idx="16">
                  <c:v>W93
(12/05)</c:v>
                </c:pt>
                <c:pt idx="17">
                  <c:v>W94
(12/12)</c:v>
                </c:pt>
                <c:pt idx="18">
                  <c:v>W95
(12/19)</c:v>
                </c:pt>
                <c:pt idx="19">
                  <c:v>W96
(12/26)</c:v>
                </c:pt>
                <c:pt idx="20">
                  <c:v>W97
(1/2)</c:v>
                </c:pt>
                <c:pt idx="21">
                  <c:v>W98
(1/9)</c:v>
                </c:pt>
                <c:pt idx="22">
                  <c:v>W99
(1/16)</c:v>
                </c:pt>
                <c:pt idx="23">
                  <c:v>W100
(1/23)</c:v>
                </c:pt>
                <c:pt idx="24">
                  <c:v>W101
(1/30)</c:v>
                </c:pt>
                <c:pt idx="25">
                  <c:v>W102
(02/05)</c:v>
                </c:pt>
                <c:pt idx="26">
                  <c:v>W103
(02/13)</c:v>
                </c:pt>
                <c:pt idx="27">
                  <c:v>W104
(02/20)</c:v>
                </c:pt>
                <c:pt idx="28">
                  <c:v>W105
(02/27)</c:v>
                </c:pt>
                <c:pt idx="29">
                  <c:v>W106
(03/06)</c:v>
                </c:pt>
                <c:pt idx="30">
                  <c:v>W107
(03/13)</c:v>
                </c:pt>
                <c:pt idx="31">
                  <c:v>W108
(03/20)</c:v>
                </c:pt>
                <c:pt idx="32">
                  <c:v>W109
(03/27)</c:v>
                </c:pt>
                <c:pt idx="33">
                  <c:v>W110
(04/03)</c:v>
                </c:pt>
                <c:pt idx="34">
                  <c:v>W111
(04/10)</c:v>
                </c:pt>
                <c:pt idx="35">
                  <c:v>W112
(04/17)</c:v>
                </c:pt>
                <c:pt idx="36">
                  <c:v>W113
(04/24)</c:v>
                </c:pt>
                <c:pt idx="37">
                  <c:v>W114
(05/01)</c:v>
                </c:pt>
                <c:pt idx="38">
                  <c:v>W115
(05/08)</c:v>
                </c:pt>
                <c:pt idx="39">
                  <c:v>W116
(05/13)</c:v>
                </c:pt>
                <c:pt idx="40">
                  <c:v>W117
(05/22)</c:v>
                </c:pt>
                <c:pt idx="41">
                  <c:v>W118
(05/29)</c:v>
                </c:pt>
                <c:pt idx="42">
                  <c:v>W119
(06/5)</c:v>
                </c:pt>
                <c:pt idx="43">
                  <c:v>W120 (6/12)</c:v>
                </c:pt>
                <c:pt idx="44">
                  <c:v>W124 (7/10)</c:v>
                </c:pt>
                <c:pt idx="45">
                  <c:v>W125 (7/17)</c:v>
                </c:pt>
              </c:strCache>
            </c:strRef>
          </c:cat>
          <c:val>
            <c:numRef>
              <c:f>Sheet1!$B$77:$B$122</c:f>
              <c:numCache>
                <c:formatCode>General</c:formatCode>
                <c:ptCount val="46"/>
                <c:pt idx="28" formatCode="0%">
                  <c:v>0.86</c:v>
                </c:pt>
                <c:pt idx="30" formatCode="0%">
                  <c:v>0.9</c:v>
                </c:pt>
                <c:pt idx="31" formatCode="0%">
                  <c:v>0.85</c:v>
                </c:pt>
                <c:pt idx="32" formatCode="0%">
                  <c:v>0.87</c:v>
                </c:pt>
                <c:pt idx="33" formatCode="0%">
                  <c:v>0.89</c:v>
                </c:pt>
                <c:pt idx="34" formatCode="0%">
                  <c:v>0.88</c:v>
                </c:pt>
                <c:pt idx="35" formatCode="0%">
                  <c:v>0.87</c:v>
                </c:pt>
                <c:pt idx="36" formatCode="0%">
                  <c:v>0.9</c:v>
                </c:pt>
                <c:pt idx="37" formatCode="0%">
                  <c:v>0.85</c:v>
                </c:pt>
                <c:pt idx="38" formatCode="0%">
                  <c:v>0.87</c:v>
                </c:pt>
                <c:pt idx="39" formatCode="0%">
                  <c:v>0.9</c:v>
                </c:pt>
                <c:pt idx="40" formatCode="0%">
                  <c:v>0.9</c:v>
                </c:pt>
                <c:pt idx="41" formatCode="0%">
                  <c:v>0.88</c:v>
                </c:pt>
                <c:pt idx="42" formatCode="0%">
                  <c:v>0.87</c:v>
                </c:pt>
                <c:pt idx="43" formatCode="0%">
                  <c:v>0.9</c:v>
                </c:pt>
                <c:pt idx="44" formatCode="0%">
                  <c:v>0.86</c:v>
                </c:pt>
                <c:pt idx="45" formatCode="0%">
                  <c:v>0.87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8314-0F4A-B4E3-EE63071A440F}"/>
            </c:ext>
          </c:extLst>
        </c:ser>
        <c:ser>
          <c:idx val="1"/>
          <c:order val="1"/>
          <c:spPr>
            <a:ln w="28575" cap="rnd">
              <a:solidFill>
                <a:srgbClr val="02409B"/>
              </a:solidFill>
              <a:round/>
            </a:ln>
            <a:effectLst/>
          </c:spPr>
          <c:marker>
            <c:symbol val="none"/>
          </c:marker>
          <c:dLbls>
            <c:dLbl>
              <c:idx val="4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64-4146-A32A-BF4052EA3A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Sheet1!$A$77:$A$122</c:f>
              <c:strCache>
                <c:ptCount val="46"/>
                <c:pt idx="0">
                  <c:v>W77    (08/15)</c:v>
                </c:pt>
                <c:pt idx="1">
                  <c:v>W78    (08/22)</c:v>
                </c:pt>
                <c:pt idx="2">
                  <c:v>W79    (08/29)</c:v>
                </c:pt>
                <c:pt idx="3">
                  <c:v>W80    (09/05)</c:v>
                </c:pt>
                <c:pt idx="4">
                  <c:v>W81    (09/12)</c:v>
                </c:pt>
                <c:pt idx="5">
                  <c:v>W82    (09/19)</c:v>
                </c:pt>
                <c:pt idx="6">
                  <c:v>W83    (09/26)</c:v>
                </c:pt>
                <c:pt idx="7">
                  <c:v>W84    (10/03)</c:v>
                </c:pt>
                <c:pt idx="8">
                  <c:v>W85    (10/10)</c:v>
                </c:pt>
                <c:pt idx="9">
                  <c:v>W86    (10/15)</c:v>
                </c:pt>
                <c:pt idx="10">
                  <c:v>W87    (10/24)</c:v>
                </c:pt>
                <c:pt idx="11">
                  <c:v>W88    (10/31)</c:v>
                </c:pt>
                <c:pt idx="12">
                  <c:v>W89
(11/7)</c:v>
                </c:pt>
                <c:pt idx="13">
                  <c:v>W90
(11/14)</c:v>
                </c:pt>
                <c:pt idx="14">
                  <c:v>W91
(11/22)</c:v>
                </c:pt>
                <c:pt idx="15">
                  <c:v>W92
(11/28)</c:v>
                </c:pt>
                <c:pt idx="16">
                  <c:v>W93
(12/05)</c:v>
                </c:pt>
                <c:pt idx="17">
                  <c:v>W94
(12/12)</c:v>
                </c:pt>
                <c:pt idx="18">
                  <c:v>W95
(12/19)</c:v>
                </c:pt>
                <c:pt idx="19">
                  <c:v>W96
(12/26)</c:v>
                </c:pt>
                <c:pt idx="20">
                  <c:v>W97
(1/2)</c:v>
                </c:pt>
                <c:pt idx="21">
                  <c:v>W98
(1/9)</c:v>
                </c:pt>
                <c:pt idx="22">
                  <c:v>W99
(1/16)</c:v>
                </c:pt>
                <c:pt idx="23">
                  <c:v>W100
(1/23)</c:v>
                </c:pt>
                <c:pt idx="24">
                  <c:v>W101
(1/30)</c:v>
                </c:pt>
                <c:pt idx="25">
                  <c:v>W102
(02/05)</c:v>
                </c:pt>
                <c:pt idx="26">
                  <c:v>W103
(02/13)</c:v>
                </c:pt>
                <c:pt idx="27">
                  <c:v>W104
(02/20)</c:v>
                </c:pt>
                <c:pt idx="28">
                  <c:v>W105
(02/27)</c:v>
                </c:pt>
                <c:pt idx="29">
                  <c:v>W106
(03/06)</c:v>
                </c:pt>
                <c:pt idx="30">
                  <c:v>W107
(03/13)</c:v>
                </c:pt>
                <c:pt idx="31">
                  <c:v>W108
(03/20)</c:v>
                </c:pt>
                <c:pt idx="32">
                  <c:v>W109
(03/27)</c:v>
                </c:pt>
                <c:pt idx="33">
                  <c:v>W110
(04/03)</c:v>
                </c:pt>
                <c:pt idx="34">
                  <c:v>W111
(04/10)</c:v>
                </c:pt>
                <c:pt idx="35">
                  <c:v>W112
(04/17)</c:v>
                </c:pt>
                <c:pt idx="36">
                  <c:v>W113
(04/24)</c:v>
                </c:pt>
                <c:pt idx="37">
                  <c:v>W114
(05/01)</c:v>
                </c:pt>
                <c:pt idx="38">
                  <c:v>W115
(05/08)</c:v>
                </c:pt>
                <c:pt idx="39">
                  <c:v>W116
(05/13)</c:v>
                </c:pt>
                <c:pt idx="40">
                  <c:v>W117
(05/22)</c:v>
                </c:pt>
                <c:pt idx="41">
                  <c:v>W118
(05/29)</c:v>
                </c:pt>
                <c:pt idx="42">
                  <c:v>W119
(06/5)</c:v>
                </c:pt>
                <c:pt idx="43">
                  <c:v>W120 (6/12)</c:v>
                </c:pt>
                <c:pt idx="44">
                  <c:v>W124 (7/10)</c:v>
                </c:pt>
                <c:pt idx="45">
                  <c:v>W125 (7/17)</c:v>
                </c:pt>
              </c:strCache>
            </c:strRef>
          </c:cat>
          <c:val>
            <c:numRef>
              <c:f>Sheet1!$C$77:$C$122</c:f>
              <c:numCache>
                <c:formatCode>General</c:formatCode>
                <c:ptCount val="46"/>
                <c:pt idx="28" formatCode="0%">
                  <c:v>0.86</c:v>
                </c:pt>
                <c:pt idx="30" formatCode="0%">
                  <c:v>0.88</c:v>
                </c:pt>
                <c:pt idx="31" formatCode="0%">
                  <c:v>0.83</c:v>
                </c:pt>
                <c:pt idx="32" formatCode="0%">
                  <c:v>0.87</c:v>
                </c:pt>
                <c:pt idx="33" formatCode="0%">
                  <c:v>0.84</c:v>
                </c:pt>
                <c:pt idx="34" formatCode="0%">
                  <c:v>0.84</c:v>
                </c:pt>
                <c:pt idx="35" formatCode="0%">
                  <c:v>0.81</c:v>
                </c:pt>
                <c:pt idx="36" formatCode="0%">
                  <c:v>0.84</c:v>
                </c:pt>
                <c:pt idx="37" formatCode="0%">
                  <c:v>0.8</c:v>
                </c:pt>
                <c:pt idx="38" formatCode="0%">
                  <c:v>0.79</c:v>
                </c:pt>
                <c:pt idx="39" formatCode="0%">
                  <c:v>0.81</c:v>
                </c:pt>
                <c:pt idx="40" formatCode="0%">
                  <c:v>0.77</c:v>
                </c:pt>
                <c:pt idx="41" formatCode="0%">
                  <c:v>0.79</c:v>
                </c:pt>
                <c:pt idx="42" formatCode="0%">
                  <c:v>0.76</c:v>
                </c:pt>
                <c:pt idx="43" formatCode="0%">
                  <c:v>0.77</c:v>
                </c:pt>
                <c:pt idx="44" formatCode="0%">
                  <c:v>0.77</c:v>
                </c:pt>
                <c:pt idx="45" formatCode="0%">
                  <c:v>0.73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8314-0F4A-B4E3-EE63071A440F}"/>
            </c:ext>
          </c:extLst>
        </c:ser>
        <c:ser>
          <c:idx val="2"/>
          <c:order val="2"/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Lbls>
            <c:dLbl>
              <c:idx val="4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64-4146-A32A-BF4052EA3A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Sheet1!$A$77:$A$122</c:f>
              <c:strCache>
                <c:ptCount val="46"/>
                <c:pt idx="0">
                  <c:v>W77    (08/15)</c:v>
                </c:pt>
                <c:pt idx="1">
                  <c:v>W78    (08/22)</c:v>
                </c:pt>
                <c:pt idx="2">
                  <c:v>W79    (08/29)</c:v>
                </c:pt>
                <c:pt idx="3">
                  <c:v>W80    (09/05)</c:v>
                </c:pt>
                <c:pt idx="4">
                  <c:v>W81    (09/12)</c:v>
                </c:pt>
                <c:pt idx="5">
                  <c:v>W82    (09/19)</c:v>
                </c:pt>
                <c:pt idx="6">
                  <c:v>W83    (09/26)</c:v>
                </c:pt>
                <c:pt idx="7">
                  <c:v>W84    (10/03)</c:v>
                </c:pt>
                <c:pt idx="8">
                  <c:v>W85    (10/10)</c:v>
                </c:pt>
                <c:pt idx="9">
                  <c:v>W86    (10/15)</c:v>
                </c:pt>
                <c:pt idx="10">
                  <c:v>W87    (10/24)</c:v>
                </c:pt>
                <c:pt idx="11">
                  <c:v>W88    (10/31)</c:v>
                </c:pt>
                <c:pt idx="12">
                  <c:v>W89
(11/7)</c:v>
                </c:pt>
                <c:pt idx="13">
                  <c:v>W90
(11/14)</c:v>
                </c:pt>
                <c:pt idx="14">
                  <c:v>W91
(11/22)</c:v>
                </c:pt>
                <c:pt idx="15">
                  <c:v>W92
(11/28)</c:v>
                </c:pt>
                <c:pt idx="16">
                  <c:v>W93
(12/05)</c:v>
                </c:pt>
                <c:pt idx="17">
                  <c:v>W94
(12/12)</c:v>
                </c:pt>
                <c:pt idx="18">
                  <c:v>W95
(12/19)</c:v>
                </c:pt>
                <c:pt idx="19">
                  <c:v>W96
(12/26)</c:v>
                </c:pt>
                <c:pt idx="20">
                  <c:v>W97
(1/2)</c:v>
                </c:pt>
                <c:pt idx="21">
                  <c:v>W98
(1/9)</c:v>
                </c:pt>
                <c:pt idx="22">
                  <c:v>W99
(1/16)</c:v>
                </c:pt>
                <c:pt idx="23">
                  <c:v>W100
(1/23)</c:v>
                </c:pt>
                <c:pt idx="24">
                  <c:v>W101
(1/30)</c:v>
                </c:pt>
                <c:pt idx="25">
                  <c:v>W102
(02/05)</c:v>
                </c:pt>
                <c:pt idx="26">
                  <c:v>W103
(02/13)</c:v>
                </c:pt>
                <c:pt idx="27">
                  <c:v>W104
(02/20)</c:v>
                </c:pt>
                <c:pt idx="28">
                  <c:v>W105
(02/27)</c:v>
                </c:pt>
                <c:pt idx="29">
                  <c:v>W106
(03/06)</c:v>
                </c:pt>
                <c:pt idx="30">
                  <c:v>W107
(03/13)</c:v>
                </c:pt>
                <c:pt idx="31">
                  <c:v>W108
(03/20)</c:v>
                </c:pt>
                <c:pt idx="32">
                  <c:v>W109
(03/27)</c:v>
                </c:pt>
                <c:pt idx="33">
                  <c:v>W110
(04/03)</c:v>
                </c:pt>
                <c:pt idx="34">
                  <c:v>W111
(04/10)</c:v>
                </c:pt>
                <c:pt idx="35">
                  <c:v>W112
(04/17)</c:v>
                </c:pt>
                <c:pt idx="36">
                  <c:v>W113
(04/24)</c:v>
                </c:pt>
                <c:pt idx="37">
                  <c:v>W114
(05/01)</c:v>
                </c:pt>
                <c:pt idx="38">
                  <c:v>W115
(05/08)</c:v>
                </c:pt>
                <c:pt idx="39">
                  <c:v>W116
(05/13)</c:v>
                </c:pt>
                <c:pt idx="40">
                  <c:v>W117
(05/22)</c:v>
                </c:pt>
                <c:pt idx="41">
                  <c:v>W118
(05/29)</c:v>
                </c:pt>
                <c:pt idx="42">
                  <c:v>W119
(06/5)</c:v>
                </c:pt>
                <c:pt idx="43">
                  <c:v>W120 (6/12)</c:v>
                </c:pt>
                <c:pt idx="44">
                  <c:v>W124 (7/10)</c:v>
                </c:pt>
                <c:pt idx="45">
                  <c:v>W125 (7/17)</c:v>
                </c:pt>
              </c:strCache>
            </c:strRef>
          </c:cat>
          <c:val>
            <c:numRef>
              <c:f>Sheet1!$D$77:$D$122</c:f>
              <c:numCache>
                <c:formatCode>General</c:formatCode>
                <c:ptCount val="46"/>
                <c:pt idx="28" formatCode="0%">
                  <c:v>0.81</c:v>
                </c:pt>
                <c:pt idx="30" formatCode="0%">
                  <c:v>0.86</c:v>
                </c:pt>
                <c:pt idx="31" formatCode="0%">
                  <c:v>0.8</c:v>
                </c:pt>
                <c:pt idx="32" formatCode="0%">
                  <c:v>0.82</c:v>
                </c:pt>
                <c:pt idx="33" formatCode="0%">
                  <c:v>0.82</c:v>
                </c:pt>
                <c:pt idx="34" formatCode="0%">
                  <c:v>0.83</c:v>
                </c:pt>
                <c:pt idx="35" formatCode="0%">
                  <c:v>0.84</c:v>
                </c:pt>
                <c:pt idx="36" formatCode="0%">
                  <c:v>0.85</c:v>
                </c:pt>
                <c:pt idx="37" formatCode="0%">
                  <c:v>0.81</c:v>
                </c:pt>
                <c:pt idx="38" formatCode="0%">
                  <c:v>0.83</c:v>
                </c:pt>
                <c:pt idx="39" formatCode="0%">
                  <c:v>0.86</c:v>
                </c:pt>
                <c:pt idx="40" formatCode="0%">
                  <c:v>0.84</c:v>
                </c:pt>
                <c:pt idx="41" formatCode="0%">
                  <c:v>0.84</c:v>
                </c:pt>
                <c:pt idx="42" formatCode="0%">
                  <c:v>0.83</c:v>
                </c:pt>
                <c:pt idx="43" formatCode="0%">
                  <c:v>0.85</c:v>
                </c:pt>
                <c:pt idx="44" formatCode="0%">
                  <c:v>0.85</c:v>
                </c:pt>
                <c:pt idx="45" formatCode="0%">
                  <c:v>0.83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8314-0F4A-B4E3-EE63071A440F}"/>
            </c:ext>
          </c:extLst>
        </c:ser>
        <c:ser>
          <c:idx val="3"/>
          <c:order val="3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4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64-4146-A32A-BF4052EA3A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>
                    <a:solidFill>
                      <a:schemeClr val="accent5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Sheet1!$A$77:$A$122</c:f>
              <c:strCache>
                <c:ptCount val="46"/>
                <c:pt idx="0">
                  <c:v>W77    (08/15)</c:v>
                </c:pt>
                <c:pt idx="1">
                  <c:v>W78    (08/22)</c:v>
                </c:pt>
                <c:pt idx="2">
                  <c:v>W79    (08/29)</c:v>
                </c:pt>
                <c:pt idx="3">
                  <c:v>W80    (09/05)</c:v>
                </c:pt>
                <c:pt idx="4">
                  <c:v>W81    (09/12)</c:v>
                </c:pt>
                <c:pt idx="5">
                  <c:v>W82    (09/19)</c:v>
                </c:pt>
                <c:pt idx="6">
                  <c:v>W83    (09/26)</c:v>
                </c:pt>
                <c:pt idx="7">
                  <c:v>W84    (10/03)</c:v>
                </c:pt>
                <c:pt idx="8">
                  <c:v>W85    (10/10)</c:v>
                </c:pt>
                <c:pt idx="9">
                  <c:v>W86    (10/15)</c:v>
                </c:pt>
                <c:pt idx="10">
                  <c:v>W87    (10/24)</c:v>
                </c:pt>
                <c:pt idx="11">
                  <c:v>W88    (10/31)</c:v>
                </c:pt>
                <c:pt idx="12">
                  <c:v>W89
(11/7)</c:v>
                </c:pt>
                <c:pt idx="13">
                  <c:v>W90
(11/14)</c:v>
                </c:pt>
                <c:pt idx="14">
                  <c:v>W91
(11/22)</c:v>
                </c:pt>
                <c:pt idx="15">
                  <c:v>W92
(11/28)</c:v>
                </c:pt>
                <c:pt idx="16">
                  <c:v>W93
(12/05)</c:v>
                </c:pt>
                <c:pt idx="17">
                  <c:v>W94
(12/12)</c:v>
                </c:pt>
                <c:pt idx="18">
                  <c:v>W95
(12/19)</c:v>
                </c:pt>
                <c:pt idx="19">
                  <c:v>W96
(12/26)</c:v>
                </c:pt>
                <c:pt idx="20">
                  <c:v>W97
(1/2)</c:v>
                </c:pt>
                <c:pt idx="21">
                  <c:v>W98
(1/9)</c:v>
                </c:pt>
                <c:pt idx="22">
                  <c:v>W99
(1/16)</c:v>
                </c:pt>
                <c:pt idx="23">
                  <c:v>W100
(1/23)</c:v>
                </c:pt>
                <c:pt idx="24">
                  <c:v>W101
(1/30)</c:v>
                </c:pt>
                <c:pt idx="25">
                  <c:v>W102
(02/05)</c:v>
                </c:pt>
                <c:pt idx="26">
                  <c:v>W103
(02/13)</c:v>
                </c:pt>
                <c:pt idx="27">
                  <c:v>W104
(02/20)</c:v>
                </c:pt>
                <c:pt idx="28">
                  <c:v>W105
(02/27)</c:v>
                </c:pt>
                <c:pt idx="29">
                  <c:v>W106
(03/06)</c:v>
                </c:pt>
                <c:pt idx="30">
                  <c:v>W107
(03/13)</c:v>
                </c:pt>
                <c:pt idx="31">
                  <c:v>W108
(03/20)</c:v>
                </c:pt>
                <c:pt idx="32">
                  <c:v>W109
(03/27)</c:v>
                </c:pt>
                <c:pt idx="33">
                  <c:v>W110
(04/03)</c:v>
                </c:pt>
                <c:pt idx="34">
                  <c:v>W111
(04/10)</c:v>
                </c:pt>
                <c:pt idx="35">
                  <c:v>W112
(04/17)</c:v>
                </c:pt>
                <c:pt idx="36">
                  <c:v>W113
(04/24)</c:v>
                </c:pt>
                <c:pt idx="37">
                  <c:v>W114
(05/01)</c:v>
                </c:pt>
                <c:pt idx="38">
                  <c:v>W115
(05/08)</c:v>
                </c:pt>
                <c:pt idx="39">
                  <c:v>W116
(05/13)</c:v>
                </c:pt>
                <c:pt idx="40">
                  <c:v>W117
(05/22)</c:v>
                </c:pt>
                <c:pt idx="41">
                  <c:v>W118
(05/29)</c:v>
                </c:pt>
                <c:pt idx="42">
                  <c:v>W119
(06/5)</c:v>
                </c:pt>
                <c:pt idx="43">
                  <c:v>W120 (6/12)</c:v>
                </c:pt>
                <c:pt idx="44">
                  <c:v>W124 (7/10)</c:v>
                </c:pt>
                <c:pt idx="45">
                  <c:v>W125 (7/17)</c:v>
                </c:pt>
              </c:strCache>
            </c:strRef>
          </c:cat>
          <c:val>
            <c:numRef>
              <c:f>Sheet1!$E$77:$E$122</c:f>
              <c:numCache>
                <c:formatCode>General</c:formatCode>
                <c:ptCount val="46"/>
                <c:pt idx="28" formatCode="0%">
                  <c:v>0.77</c:v>
                </c:pt>
                <c:pt idx="30" formatCode="0%">
                  <c:v>0.8</c:v>
                </c:pt>
                <c:pt idx="31" formatCode="0%">
                  <c:v>0.78</c:v>
                </c:pt>
                <c:pt idx="32" formatCode="0%">
                  <c:v>0.76</c:v>
                </c:pt>
                <c:pt idx="33" formatCode="0%">
                  <c:v>0.79</c:v>
                </c:pt>
                <c:pt idx="34" formatCode="0%">
                  <c:v>0.79</c:v>
                </c:pt>
                <c:pt idx="35" formatCode="0%">
                  <c:v>0.77</c:v>
                </c:pt>
                <c:pt idx="36" formatCode="0%">
                  <c:v>0.77</c:v>
                </c:pt>
                <c:pt idx="37" formatCode="0%">
                  <c:v>0.72</c:v>
                </c:pt>
                <c:pt idx="38" formatCode="0%">
                  <c:v>0.78</c:v>
                </c:pt>
                <c:pt idx="39" formatCode="0%">
                  <c:v>0.75</c:v>
                </c:pt>
                <c:pt idx="40" formatCode="0%">
                  <c:v>0.76</c:v>
                </c:pt>
                <c:pt idx="41" formatCode="0%">
                  <c:v>0.76</c:v>
                </c:pt>
                <c:pt idx="42" formatCode="0%">
                  <c:v>0.75</c:v>
                </c:pt>
                <c:pt idx="43" formatCode="0%">
                  <c:v>0.77</c:v>
                </c:pt>
                <c:pt idx="44" formatCode="0%">
                  <c:v>0.78</c:v>
                </c:pt>
                <c:pt idx="45" formatCode="0%">
                  <c:v>0.76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8314-0F4A-B4E3-EE63071A4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41377680"/>
        <c:axId val="2141371696"/>
        <c:extLst/>
      </c:lineChart>
      <c:catAx>
        <c:axId val="2141377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41371696"/>
        <c:crosses val="autoZero"/>
        <c:auto val="1"/>
        <c:lblAlgn val="ctr"/>
        <c:lblOffset val="100"/>
        <c:tickLblSkip val="2"/>
        <c:noMultiLvlLbl val="0"/>
      </c:catAx>
      <c:valAx>
        <c:axId val="2141371696"/>
        <c:scaling>
          <c:orientation val="minMax"/>
          <c:max val="0.9"/>
          <c:min val="0.35000000000000003"/>
        </c:scaling>
        <c:delete val="1"/>
        <c:axPos val="l"/>
        <c:numFmt formatCode="General" sourceLinked="1"/>
        <c:majorTickMark val="out"/>
        <c:minorTickMark val="none"/>
        <c:tickLblPos val="nextTo"/>
        <c:crossAx val="214137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80173070471254"/>
          <c:y val="0"/>
          <c:w val="0.80919820506490625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3F9D1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Urban 1M+</c:v>
                </c:pt>
                <c:pt idx="1">
                  <c:v>Urban &lt;1M</c:v>
                </c:pt>
                <c:pt idx="2">
                  <c:v>Suburban</c:v>
                </c:pt>
                <c:pt idx="3">
                  <c:v>Rural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0.47270399000000002</c:v>
                </c:pt>
                <c:pt idx="1">
                  <c:v>0.38640196999999998</c:v>
                </c:pt>
                <c:pt idx="2">
                  <c:v>0.30219159000000001</c:v>
                </c:pt>
                <c:pt idx="3">
                  <c:v>0.28377586999999999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FA-F24B-A3F0-6B281C342F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Urban 1M+</c:v>
                </c:pt>
                <c:pt idx="1">
                  <c:v>Urban &lt;1M</c:v>
                </c:pt>
                <c:pt idx="2">
                  <c:v>Suburban</c:v>
                </c:pt>
                <c:pt idx="3">
                  <c:v>Rural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0.52729601000000004</c:v>
                </c:pt>
                <c:pt idx="1">
                  <c:v>0.61359803000000002</c:v>
                </c:pt>
                <c:pt idx="2">
                  <c:v>0.69780840999999993</c:v>
                </c:pt>
                <c:pt idx="3">
                  <c:v>0.71622412999999996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FA-F24B-A3F0-6B281C342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58789952"/>
        <c:axId val="1858800768"/>
      </c:barChart>
      <c:catAx>
        <c:axId val="18587899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  <c:crossAx val="1858800768"/>
        <c:crosses val="autoZero"/>
        <c:auto val="1"/>
        <c:lblAlgn val="ctr"/>
        <c:lblOffset val="100"/>
        <c:noMultiLvlLbl val="0"/>
      </c:catAx>
      <c:valAx>
        <c:axId val="1858800768"/>
        <c:scaling>
          <c:orientation val="minMax"/>
          <c:max val="1.1000000000000001"/>
        </c:scaling>
        <c:delete val="1"/>
        <c:axPos val="t"/>
        <c:numFmt formatCode="0%" sourceLinked="1"/>
        <c:majorTickMark val="out"/>
        <c:minorTickMark val="none"/>
        <c:tickLblPos val="nextTo"/>
        <c:crossAx val="185878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Libre Franklin SemiBold" pitchFamily="2" charset="77"/>
        </a:defRPr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80179493509378"/>
          <c:y val="0"/>
          <c:w val="0.80919820506490625"/>
          <c:h val="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Urban 1M+</c:v>
                </c:pt>
                <c:pt idx="1">
                  <c:v>Urban &lt;1M</c:v>
                </c:pt>
                <c:pt idx="2">
                  <c:v>Suburban</c:v>
                </c:pt>
                <c:pt idx="3">
                  <c:v>Rural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0.54233690999999995</c:v>
                </c:pt>
                <c:pt idx="1">
                  <c:v>0.32010021</c:v>
                </c:pt>
                <c:pt idx="2">
                  <c:v>0.32437403999999997</c:v>
                </c:pt>
                <c:pt idx="3">
                  <c:v>0.27123172000000001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CC-F346-9D5B-050F3AC578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Urban 1M+</c:v>
                </c:pt>
                <c:pt idx="1">
                  <c:v>Urban &lt;1M</c:v>
                </c:pt>
                <c:pt idx="2">
                  <c:v>Suburban</c:v>
                </c:pt>
                <c:pt idx="3">
                  <c:v>Rural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0.45766308999999999</c:v>
                </c:pt>
                <c:pt idx="1">
                  <c:v>0.67989979</c:v>
                </c:pt>
                <c:pt idx="2">
                  <c:v>0.67562595999999997</c:v>
                </c:pt>
                <c:pt idx="3">
                  <c:v>0.72876828000000005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CC-F346-9D5B-050F3AC57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58789952"/>
        <c:axId val="1858800768"/>
      </c:barChart>
      <c:catAx>
        <c:axId val="18587899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  <c:crossAx val="1858800768"/>
        <c:crosses val="autoZero"/>
        <c:auto val="1"/>
        <c:lblAlgn val="ctr"/>
        <c:lblOffset val="100"/>
        <c:noMultiLvlLbl val="0"/>
      </c:catAx>
      <c:valAx>
        <c:axId val="1858800768"/>
        <c:scaling>
          <c:orientation val="minMax"/>
          <c:max val="1.1000000000000001"/>
        </c:scaling>
        <c:delete val="1"/>
        <c:axPos val="t"/>
        <c:numFmt formatCode="0%" sourceLinked="1"/>
        <c:majorTickMark val="out"/>
        <c:minorTickMark val="none"/>
        <c:tickLblPos val="nextTo"/>
        <c:crossAx val="185878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Libre Franklin SemiBold" pitchFamily="2" charset="77"/>
        </a:defRPr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Cannabis</c:v>
                </c:pt>
              </c:strCache>
            </c:strRef>
          </c:tx>
          <c:spPr>
            <a:solidFill>
              <a:srgbClr val="3F9D1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3F7116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Shared by word-of-mouth information about the advertiser with family or friends</c:v>
                </c:pt>
                <c:pt idx="1">
                  <c:v>Visited the advertiser's website</c:v>
                </c:pt>
                <c:pt idx="2">
                  <c:v>Made a purchase at a physical retail location</c:v>
                </c:pt>
                <c:pt idx="3">
                  <c:v>Followed the advertiser on social media</c:v>
                </c:pt>
                <c:pt idx="4">
                  <c:v>Made a purchase online</c:v>
                </c:pt>
                <c:pt idx="5">
                  <c:v>Used QR code, tap technology or SMS text to access an offer or information</c:v>
                </c:pt>
                <c:pt idx="6">
                  <c:v>Took a picture of the ad to share on social media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0.53787108000000006</c:v>
                </c:pt>
                <c:pt idx="1">
                  <c:v>0.47849038999999999</c:v>
                </c:pt>
                <c:pt idx="2">
                  <c:v>0.45357863999999998</c:v>
                </c:pt>
                <c:pt idx="3">
                  <c:v>0.39014263999999999</c:v>
                </c:pt>
                <c:pt idx="4">
                  <c:v>0.35582128000000002</c:v>
                </c:pt>
                <c:pt idx="5">
                  <c:v>0.27303822</c:v>
                </c:pt>
                <c:pt idx="6">
                  <c:v>0.24797199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20-5D46-810D-2ED2325011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Sports Betting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2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Shared by word-of-mouth information about the advertiser with family or friends</c:v>
                </c:pt>
                <c:pt idx="1">
                  <c:v>Visited the advertiser's website</c:v>
                </c:pt>
                <c:pt idx="2">
                  <c:v>Made a purchase at a physical retail location</c:v>
                </c:pt>
                <c:pt idx="3">
                  <c:v>Followed the advertiser on social media</c:v>
                </c:pt>
                <c:pt idx="4">
                  <c:v>Made a purchase online</c:v>
                </c:pt>
                <c:pt idx="5">
                  <c:v>Used QR code, tap technology or SMS text to access an offer or information</c:v>
                </c:pt>
                <c:pt idx="6">
                  <c:v>Took a picture of the ad to share on social media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0.51</c:v>
                </c:pt>
                <c:pt idx="1">
                  <c:v>0.47</c:v>
                </c:pt>
                <c:pt idx="2">
                  <c:v>0.33</c:v>
                </c:pt>
                <c:pt idx="3">
                  <c:v>0.3</c:v>
                </c:pt>
                <c:pt idx="4">
                  <c:v>0.41</c:v>
                </c:pt>
                <c:pt idx="5">
                  <c:v>0.28999999999999998</c:v>
                </c:pt>
                <c:pt idx="6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20-5D46-810D-2ED2325011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96039840"/>
        <c:axId val="649693248"/>
      </c:barChart>
      <c:catAx>
        <c:axId val="996039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49693248"/>
        <c:crosses val="autoZero"/>
        <c:auto val="1"/>
        <c:lblAlgn val="ctr"/>
        <c:lblOffset val="100"/>
        <c:noMultiLvlLbl val="0"/>
      </c:catAx>
      <c:valAx>
        <c:axId val="6496932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960398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297971566428378"/>
          <c:y val="4.6200568440007564E-3"/>
          <c:w val="0.66123101873517409"/>
          <c:h val="0.995379823711601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Very we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Sheet1!$A$2</c:f>
            </c:numRef>
          </c:val>
          <c:extLst>
            <c:ext xmlns:c16="http://schemas.microsoft.com/office/drawing/2014/chart" uri="{C3380CC4-5D6E-409C-BE32-E72D297353CC}">
              <c16:uniqueId val="{00000000-C117-C240-9657-891E1D49EEBB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</c:f>
            </c:numRef>
          </c:val>
          <c:extLst>
            <c:ext xmlns:c16="http://schemas.microsoft.com/office/drawing/2014/chart" uri="{C3380CC4-5D6E-409C-BE32-E72D297353CC}">
              <c16:uniqueId val="{00000001-C117-C240-9657-891E1D49EEBB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Not at all important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117-C240-9657-891E1D49EE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Sheet1!$C$2</c:f>
              <c:numCache>
                <c:formatCode>0%</c:formatCode>
                <c:ptCount val="1"/>
                <c:pt idx="0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17-C240-9657-891E1D49EEBB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Not too important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17-C240-9657-891E1D49E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2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Sheet1!$D$2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117-C240-9657-891E1D49EEBB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Somewhat important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Sheet1!$E$2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117-C240-9657-891E1D49EEBB}"/>
            </c:ext>
          </c:extLst>
        </c:ser>
        <c:ser>
          <c:idx val="5"/>
          <c:order val="5"/>
          <c:tx>
            <c:strRef>
              <c:f>Sheet1!$F$1</c:f>
              <c:strCache>
                <c:ptCount val="1"/>
                <c:pt idx="0">
                  <c:v>Very important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Sheet1!$F$2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117-C240-9657-891E1D49EE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2"/>
        <c:overlap val="100"/>
        <c:axId val="376013168"/>
        <c:axId val="376014736"/>
      </c:barChart>
      <c:catAx>
        <c:axId val="3760131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6014736"/>
        <c:crosses val="autoZero"/>
        <c:auto val="1"/>
        <c:lblAlgn val="ctr"/>
        <c:lblOffset val="100"/>
        <c:noMultiLvlLbl val="0"/>
      </c:catAx>
      <c:valAx>
        <c:axId val="376014736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7601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4.355000080685504E-2"/>
          <c:y val="4.0267196307320528E-2"/>
          <c:w val="0.37597568945763205"/>
          <c:h val="0.62223046054618891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bg1"/>
          </a:solidFill>
          <a:latin typeface="Libre Franklin SemiBold" pitchFamily="2" charset="77"/>
        </a:defRPr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767726014533505"/>
          <c:y val="8.3351684364009748E-3"/>
          <c:w val="0.50985124472518939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Wave 112 (4/15 - 4/17)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Sheet1!$A$2:$A$25</c:f>
              <c:strCache>
                <c:ptCount val="18"/>
                <c:pt idx="0">
                  <c:v>Male</c:v>
                </c:pt>
                <c:pt idx="1">
                  <c:v>Female</c:v>
                </c:pt>
                <c:pt idx="3">
                  <c:v>Gen Z</c:v>
                </c:pt>
                <c:pt idx="4">
                  <c:v>Millennials </c:v>
                </c:pt>
                <c:pt idx="5">
                  <c:v>Gen X</c:v>
                </c:pt>
                <c:pt idx="6">
                  <c:v>Boomer+</c:v>
                </c:pt>
                <c:pt idx="8">
                  <c:v>White</c:v>
                </c:pt>
                <c:pt idx="9">
                  <c:v>Black</c:v>
                </c:pt>
                <c:pt idx="10">
                  <c:v>Hispanic</c:v>
                </c:pt>
                <c:pt idx="12">
                  <c:v>Democrat</c:v>
                </c:pt>
                <c:pt idx="13">
                  <c:v>Republican</c:v>
                </c:pt>
                <c:pt idx="14">
                  <c:v>Independent</c:v>
                </c:pt>
                <c:pt idx="16">
                  <c:v>Cannabis user</c:v>
                </c:pt>
                <c:pt idx="17">
                  <c:v>Non-user</c:v>
                </c:pt>
              </c:strCache>
            </c:strRef>
          </c:cat>
          <c:val>
            <c:numRef>
              <c:f>Sheet1!$B$2:$B$25</c:f>
              <c:numCache>
                <c:formatCode>0%</c:formatCode>
                <c:ptCount val="18"/>
                <c:pt idx="0">
                  <c:v>0.35</c:v>
                </c:pt>
                <c:pt idx="1">
                  <c:v>0.25</c:v>
                </c:pt>
                <c:pt idx="3">
                  <c:v>0.48</c:v>
                </c:pt>
                <c:pt idx="4">
                  <c:v>0.5</c:v>
                </c:pt>
                <c:pt idx="5">
                  <c:v>0.28000000000000003</c:v>
                </c:pt>
                <c:pt idx="6">
                  <c:v>0.11</c:v>
                </c:pt>
                <c:pt idx="8">
                  <c:v>0.27</c:v>
                </c:pt>
                <c:pt idx="9">
                  <c:v>0.47</c:v>
                </c:pt>
                <c:pt idx="10">
                  <c:v>0.42</c:v>
                </c:pt>
                <c:pt idx="12">
                  <c:v>0.41</c:v>
                </c:pt>
                <c:pt idx="13">
                  <c:v>0.22</c:v>
                </c:pt>
                <c:pt idx="14">
                  <c:v>0.24</c:v>
                </c:pt>
                <c:pt idx="16">
                  <c:v>0.65</c:v>
                </c:pt>
                <c:pt idx="17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BB-E743-961D-860455ABE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1079171392"/>
        <c:axId val="-1079157248"/>
      </c:barChart>
      <c:catAx>
        <c:axId val="-10791713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  <c:crossAx val="-1079157248"/>
        <c:crosses val="autoZero"/>
        <c:auto val="1"/>
        <c:lblAlgn val="ctr"/>
        <c:lblOffset val="100"/>
        <c:noMultiLvlLbl val="0"/>
      </c:catAx>
      <c:valAx>
        <c:axId val="-1079157248"/>
        <c:scaling>
          <c:orientation val="minMax"/>
          <c:max val="0.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-1079171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767726014533505"/>
          <c:y val="8.3351684364009748E-3"/>
          <c:w val="0.50985124472518939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Wave 112 (4/15 - 4/17)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Male</c:v>
                </c:pt>
                <c:pt idx="1">
                  <c:v>Female</c:v>
                </c:pt>
                <c:pt idx="3">
                  <c:v>Gen Z</c:v>
                </c:pt>
                <c:pt idx="4">
                  <c:v>Millennials </c:v>
                </c:pt>
                <c:pt idx="5">
                  <c:v>Gen X</c:v>
                </c:pt>
                <c:pt idx="6">
                  <c:v>Boomer+</c:v>
                </c:pt>
                <c:pt idx="8">
                  <c:v>White</c:v>
                </c:pt>
                <c:pt idx="9">
                  <c:v>Black</c:v>
                </c:pt>
                <c:pt idx="10">
                  <c:v>Hispanic</c:v>
                </c:pt>
                <c:pt idx="12">
                  <c:v>Democrat</c:v>
                </c:pt>
                <c:pt idx="13">
                  <c:v>Republican</c:v>
                </c:pt>
                <c:pt idx="14">
                  <c:v>Independent</c:v>
                </c:pt>
              </c:strCache>
            </c:strRef>
          </c:cat>
          <c:val>
            <c:numRef>
              <c:f>Sheet1!$B$2:$B$16</c:f>
              <c:numCache>
                <c:formatCode>0%</c:formatCode>
                <c:ptCount val="15"/>
                <c:pt idx="0">
                  <c:v>0.42</c:v>
                </c:pt>
                <c:pt idx="1">
                  <c:v>0.34</c:v>
                </c:pt>
                <c:pt idx="3">
                  <c:v>0.5</c:v>
                </c:pt>
                <c:pt idx="4">
                  <c:v>0.61</c:v>
                </c:pt>
                <c:pt idx="5">
                  <c:v>0.41</c:v>
                </c:pt>
                <c:pt idx="6">
                  <c:v>0.14000000000000001</c:v>
                </c:pt>
                <c:pt idx="8">
                  <c:v>0.36</c:v>
                </c:pt>
                <c:pt idx="9">
                  <c:v>0.55000000000000004</c:v>
                </c:pt>
                <c:pt idx="10">
                  <c:v>0.48</c:v>
                </c:pt>
                <c:pt idx="12">
                  <c:v>0.48</c:v>
                </c:pt>
                <c:pt idx="13">
                  <c:v>0.28999999999999998</c:v>
                </c:pt>
                <c:pt idx="14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2-5442-A1D8-8A459562BF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-1079171392"/>
        <c:axId val="-1079157248"/>
      </c:barChart>
      <c:catAx>
        <c:axId val="-107917139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  <c:crossAx val="-1079157248"/>
        <c:crosses val="autoZero"/>
        <c:auto val="1"/>
        <c:lblAlgn val="ctr"/>
        <c:lblOffset val="100"/>
        <c:noMultiLvlLbl val="0"/>
      </c:catAx>
      <c:valAx>
        <c:axId val="-1079157248"/>
        <c:scaling>
          <c:orientation val="minMax"/>
          <c:max val="0.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-1079171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tx1"/>
          </a:solidFill>
          <a:latin typeface="Libre Franklin SemiBold" pitchFamily="2" charset="77"/>
        </a:defRPr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885388681157676"/>
          <c:y val="6.0727791938117062E-4"/>
          <c:w val="0.66123101873517409"/>
          <c:h val="0.995379823711601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Very we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Sheet1!$A$2</c:f>
            </c:numRef>
          </c:val>
          <c:extLst>
            <c:ext xmlns:c16="http://schemas.microsoft.com/office/drawing/2014/chart" uri="{C3380CC4-5D6E-409C-BE32-E72D297353CC}">
              <c16:uniqueId val="{00000000-C117-C240-9657-891E1D49EEBB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</c:f>
            </c:numRef>
          </c:val>
          <c:extLst>
            <c:ext xmlns:c16="http://schemas.microsoft.com/office/drawing/2014/chart" uri="{C3380CC4-5D6E-409C-BE32-E72D297353CC}">
              <c16:uniqueId val="{00000001-C117-C240-9657-891E1D49EEBB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Not at all likely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117-C240-9657-891E1D49EE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Sheet1!$C$2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17-C240-9657-891E1D49EEBB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Not too likely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17-C240-9657-891E1D49E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Sheet1!$D$2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117-C240-9657-891E1D49EEBB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Somewhat likely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Sheet1!$E$2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117-C240-9657-891E1D49EEBB}"/>
            </c:ext>
          </c:extLst>
        </c:ser>
        <c:ser>
          <c:idx val="5"/>
          <c:order val="5"/>
          <c:tx>
            <c:strRef>
              <c:f>Sheet1!$F$1</c:f>
              <c:strCache>
                <c:ptCount val="1"/>
                <c:pt idx="0">
                  <c:v>Very likely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Sheet1!$F$2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117-C240-9657-891E1D49EE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2"/>
        <c:overlap val="100"/>
        <c:axId val="376013168"/>
        <c:axId val="376014736"/>
      </c:barChart>
      <c:catAx>
        <c:axId val="3760131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76014736"/>
        <c:crosses val="autoZero"/>
        <c:auto val="1"/>
        <c:lblAlgn val="ctr"/>
        <c:lblOffset val="100"/>
        <c:noMultiLvlLbl val="0"/>
      </c:catAx>
      <c:valAx>
        <c:axId val="376014736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37601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4.355000080685504E-2"/>
          <c:y val="4.0267196307320528E-2"/>
          <c:w val="0.37597568945763205"/>
          <c:h val="0.62223046054618891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bg1"/>
          </a:solidFill>
          <a:latin typeface="Libre Franklin SemiBold" pitchFamily="2" charset="77"/>
        </a:defRPr>
      </a:pPr>
      <a:endParaRPr lang="en-US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04086444504963"/>
          <c:y val="6.8193158092775916E-2"/>
          <c:w val="0.68179304563332876"/>
          <c:h val="0.9064725947991223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at all interested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Rest and relaxation</c:v>
                </c:pt>
                <c:pt idx="1">
                  <c:v>Live music</c:v>
                </c:pt>
                <c:pt idx="2">
                  <c:v>Socializing at a bar, restaurant</c:v>
                </c:pt>
                <c:pt idx="3">
                  <c:v>General tourist attractions</c:v>
                </c:pt>
                <c:pt idx="4">
                  <c:v>Hiking, camping, outdoor activities</c:v>
                </c:pt>
                <c:pt idx="5">
                  <c:v>Museums, other art exhibits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0.38</c:v>
                </c:pt>
                <c:pt idx="1">
                  <c:v>0.42</c:v>
                </c:pt>
                <c:pt idx="2">
                  <c:v>0.45</c:v>
                </c:pt>
                <c:pt idx="3">
                  <c:v>0.47</c:v>
                </c:pt>
                <c:pt idx="4">
                  <c:v>0.48</c:v>
                </c:pt>
                <c:pt idx="5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6B-CD4D-B217-96FF026A830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too interested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282059289434236E-3"/>
                  <c:y val="-1.2755989225708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B6B-CD4D-B217-96FF026A83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Rest and relaxation</c:v>
                </c:pt>
                <c:pt idx="1">
                  <c:v>Live music</c:v>
                </c:pt>
                <c:pt idx="2">
                  <c:v>Socializing at a bar, restaurant</c:v>
                </c:pt>
                <c:pt idx="3">
                  <c:v>General tourist attractions</c:v>
                </c:pt>
                <c:pt idx="4">
                  <c:v>Hiking, camping, outdoor activities</c:v>
                </c:pt>
                <c:pt idx="5">
                  <c:v>Museums, other art exhibits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0.11</c:v>
                </c:pt>
                <c:pt idx="1">
                  <c:v>0.13</c:v>
                </c:pt>
                <c:pt idx="2">
                  <c:v>0.15</c:v>
                </c:pt>
                <c:pt idx="3">
                  <c:v>0.14000000000000001</c:v>
                </c:pt>
                <c:pt idx="4">
                  <c:v>0.14000000000000001</c:v>
                </c:pt>
                <c:pt idx="5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6B-CD4D-B217-96FF026A830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Somewhat interested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B6B-CD4D-B217-96FF026A830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B6B-CD4D-B217-96FF026A830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B6B-CD4D-B217-96FF026A830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B6B-CD4D-B217-96FF026A830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FB6B-CD4D-B217-96FF026A8305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B6B-CD4D-B217-96FF026A83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2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Rest and relaxation</c:v>
                </c:pt>
                <c:pt idx="1">
                  <c:v>Live music</c:v>
                </c:pt>
                <c:pt idx="2">
                  <c:v>Socializing at a bar, restaurant</c:v>
                </c:pt>
                <c:pt idx="3">
                  <c:v>General tourist attractions</c:v>
                </c:pt>
                <c:pt idx="4">
                  <c:v>Hiking, camping, outdoor activities</c:v>
                </c:pt>
                <c:pt idx="5">
                  <c:v>Museums, other art exhibits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0.21</c:v>
                </c:pt>
                <c:pt idx="1">
                  <c:v>0.2</c:v>
                </c:pt>
                <c:pt idx="2">
                  <c:v>0.2</c:v>
                </c:pt>
                <c:pt idx="3">
                  <c:v>0.17</c:v>
                </c:pt>
                <c:pt idx="4">
                  <c:v>0.17</c:v>
                </c:pt>
                <c:pt idx="5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B6B-CD4D-B217-96FF026A830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Very interested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Rest and relaxation</c:v>
                </c:pt>
                <c:pt idx="1">
                  <c:v>Live music</c:v>
                </c:pt>
                <c:pt idx="2">
                  <c:v>Socializing at a bar, restaurant</c:v>
                </c:pt>
                <c:pt idx="3">
                  <c:v>General tourist attractions</c:v>
                </c:pt>
                <c:pt idx="4">
                  <c:v>Hiking, camping, outdoor activities</c:v>
                </c:pt>
                <c:pt idx="5">
                  <c:v>Museums, other art exhibits</c:v>
                </c:pt>
              </c:strCache>
            </c:strRef>
          </c:cat>
          <c:val>
            <c:numRef>
              <c:f>Sheet1!$E$2:$E$7</c:f>
              <c:numCache>
                <c:formatCode>0%</c:formatCode>
                <c:ptCount val="6"/>
                <c:pt idx="0">
                  <c:v>0.3</c:v>
                </c:pt>
                <c:pt idx="1">
                  <c:v>0.25</c:v>
                </c:pt>
                <c:pt idx="2">
                  <c:v>0.2</c:v>
                </c:pt>
                <c:pt idx="3">
                  <c:v>0.21</c:v>
                </c:pt>
                <c:pt idx="4">
                  <c:v>0.2</c:v>
                </c:pt>
                <c:pt idx="5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B6B-CD4D-B217-96FF026A830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Interested (NET)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FB6B-CD4D-B217-96FF026A830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FB6B-CD4D-B217-96FF026A830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FB6B-CD4D-B217-96FF026A830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FB6B-CD4D-B217-96FF026A83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3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Rest and relaxation</c:v>
                </c:pt>
                <c:pt idx="1">
                  <c:v>Live music</c:v>
                </c:pt>
                <c:pt idx="2">
                  <c:v>Socializing at a bar, restaurant</c:v>
                </c:pt>
                <c:pt idx="3">
                  <c:v>General tourist attractions</c:v>
                </c:pt>
                <c:pt idx="4">
                  <c:v>Hiking, camping, outdoor activities</c:v>
                </c:pt>
                <c:pt idx="5">
                  <c:v>Museums, other art exhibits</c:v>
                </c:pt>
              </c:strCache>
            </c:strRef>
          </c:cat>
          <c:val>
            <c:numRef>
              <c:f>Sheet1!$F$2:$F$7</c:f>
              <c:numCache>
                <c:formatCode>0%</c:formatCode>
                <c:ptCount val="6"/>
                <c:pt idx="0">
                  <c:v>0.51</c:v>
                </c:pt>
                <c:pt idx="1">
                  <c:v>0.45</c:v>
                </c:pt>
                <c:pt idx="2">
                  <c:v>0.4</c:v>
                </c:pt>
                <c:pt idx="3">
                  <c:v>0.39</c:v>
                </c:pt>
                <c:pt idx="4">
                  <c:v>0.38</c:v>
                </c:pt>
                <c:pt idx="5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B6B-CD4D-B217-96FF026A83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858789952"/>
        <c:axId val="1858800768"/>
      </c:barChart>
      <c:catAx>
        <c:axId val="18587899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  <c:crossAx val="1858800768"/>
        <c:crosses val="autoZero"/>
        <c:auto val="1"/>
        <c:lblAlgn val="ctr"/>
        <c:lblOffset val="100"/>
        <c:noMultiLvlLbl val="0"/>
      </c:catAx>
      <c:valAx>
        <c:axId val="1858800768"/>
        <c:scaling>
          <c:orientation val="minMax"/>
          <c:max val="1.1000000000000001"/>
        </c:scaling>
        <c:delete val="1"/>
        <c:axPos val="t"/>
        <c:numFmt formatCode="0%" sourceLinked="1"/>
        <c:majorTickMark val="out"/>
        <c:minorTickMark val="none"/>
        <c:tickLblPos val="nextTo"/>
        <c:crossAx val="185878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tx1"/>
          </a:solidFill>
          <a:latin typeface="Libre Franklin SemiBold" pitchFamily="2" charset="77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EA-1841-BB4D-98CC0F1655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EA-1841-BB4D-98CC0F1655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77924735"/>
        <c:axId val="1877927167"/>
      </c:barChart>
      <c:catAx>
        <c:axId val="18779247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77927167"/>
        <c:crosses val="autoZero"/>
        <c:auto val="1"/>
        <c:lblAlgn val="ctr"/>
        <c:lblOffset val="100"/>
        <c:noMultiLvlLbl val="0"/>
      </c:catAx>
      <c:valAx>
        <c:axId val="187792716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877924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80542432006437"/>
          <c:y val="8.9649718775268353E-2"/>
          <c:w val="0.60421281496430501"/>
          <c:h val="0.829961921565787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at all concerned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639511635412056E-3"/>
                  <c:y val="2.47604293703878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Helvetica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845427434879551E-2"/>
                      <c:h val="6.93438818802512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B06-4634-AB8D-8A0BFAA617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DF-554F-A85F-CC4AF30CB4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Not very concerned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DF-554F-A85F-CC4AF30CB4E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Somewhat concerned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DF-554F-A85F-CC4AF30CB4E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DF-554F-A85F-CC4AF30CB4E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Sheet1!$E$2</c:f>
            </c:numRef>
          </c:val>
          <c:extLst>
            <c:ext xmlns:c16="http://schemas.microsoft.com/office/drawing/2014/chart" uri="{C3380CC4-5D6E-409C-BE32-E72D297353CC}">
              <c16:uniqueId val="{00000005-04DF-554F-A85F-CC4AF30CB4E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concerned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@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DF-554F-A85F-CC4AF30CB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100"/>
        <c:axId val="204662272"/>
        <c:axId val="197963712"/>
      </c:barChart>
      <c:catAx>
        <c:axId val="204662272"/>
        <c:scaling>
          <c:orientation val="maxMin"/>
        </c:scaling>
        <c:delete val="1"/>
        <c:axPos val="b"/>
        <c:numFmt formatCode="@" sourceLinked="1"/>
        <c:majorTickMark val="none"/>
        <c:minorTickMark val="none"/>
        <c:tickLblPos val="nextTo"/>
        <c:crossAx val="197963712"/>
        <c:crosses val="autoZero"/>
        <c:auto val="1"/>
        <c:lblAlgn val="ctr"/>
        <c:lblOffset val="100"/>
        <c:noMultiLvlLbl val="0"/>
      </c:catAx>
      <c:valAx>
        <c:axId val="197963712"/>
        <c:scaling>
          <c:orientation val="minMax"/>
          <c:max val="1.1000000000000001"/>
          <c:min val="0"/>
        </c:scaling>
        <c:delete val="1"/>
        <c:axPos val="r"/>
        <c:numFmt formatCode="0%" sourceLinked="1"/>
        <c:majorTickMark val="out"/>
        <c:minorTickMark val="none"/>
        <c:tickLblPos val="nextTo"/>
        <c:crossAx val="20466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6499947901739303E-3"/>
          <c:y val="0.29223648761768162"/>
          <c:w val="0.35229329410277299"/>
          <c:h val="0.371406899294666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Libre Franklin SemiBold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235307921558813E-2"/>
          <c:y val="1.0054516478008193E-2"/>
          <c:w val="0.99616527479322015"/>
          <c:h val="0.9405078238887992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95-8849-BBDD-C87911F503E3}"/>
              </c:ext>
            </c:extLst>
          </c:dPt>
          <c:dPt>
            <c:idx val="1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195-8849-BBDD-C87911F503E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4-8195-8849-BBDD-C87911F503E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3BCAD2D-6B7B-499B-99FC-4B699EB1AEF1}" type="VALUE">
                      <a:rPr lang="en-US" sz="1600" baseline="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75873159233845"/>
                      <c:h val="0.252894909636450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195-8849-BBDD-C87911F503E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F4B7A84-0F6F-446B-8DC1-1915E9997328}" type="VALUE">
                      <a:rPr lang="en-US" sz="1600" baseline="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62187882058797"/>
                      <c:h val="0.2588618893647016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195-8849-BBDD-C87911F503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They care about their health and are trying to protect both themselves and those around them.</c:v>
                </c:pt>
                <c:pt idx="1">
                  <c:v>They are only wearing a mask to be politically correct and are caving to societal pressure.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0.24</c:v>
                </c:pt>
                <c:pt idx="1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95-8849-BBDD-C87911F50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7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latin typeface="Helvetica" pitchFamily="2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21883365402278"/>
          <c:y val="0"/>
          <c:w val="0.83877052930495677"/>
          <c:h val="0.907980196947351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impacting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DD6-9C47-8360-8042837F6865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DD6-9C47-8360-8042837F6865}"/>
              </c:ext>
            </c:extLst>
          </c:dPt>
          <c:dLbls>
            <c:dLbl>
              <c:idx val="11"/>
              <c:layout>
                <c:manualLayout>
                  <c:x val="1.8073474640414622E-4"/>
                  <c:y val="2.593022074180178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D6-9C47-8360-8042837F68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Does not plan to vote</c:v>
                </c:pt>
                <c:pt idx="1">
                  <c:v>Plans to vote</c:v>
                </c:pt>
                <c:pt idx="3">
                  <c:v>Rural</c:v>
                </c:pt>
                <c:pt idx="4">
                  <c:v>Suburban</c:v>
                </c:pt>
                <c:pt idx="5">
                  <c:v>Urban &lt;1M</c:v>
                </c:pt>
                <c:pt idx="6">
                  <c:v>Urban 1M+</c:v>
                </c:pt>
                <c:pt idx="8">
                  <c:v>Boomer+</c:v>
                </c:pt>
                <c:pt idx="9">
                  <c:v>Gen X</c:v>
                </c:pt>
                <c:pt idx="10">
                  <c:v>Millennial</c:v>
                </c:pt>
                <c:pt idx="11">
                  <c:v>Gen Z</c:v>
                </c:pt>
                <c:pt idx="13">
                  <c:v>Women</c:v>
                </c:pt>
                <c:pt idx="14">
                  <c:v>Men</c:v>
                </c:pt>
                <c:pt idx="16">
                  <c:v>General Public</c:v>
                </c:pt>
              </c:strCache>
            </c:strRef>
          </c:cat>
          <c:val>
            <c:numRef>
              <c:f>Sheet1!$B$2:$B$18</c:f>
              <c:numCache>
                <c:formatCode>0%</c:formatCode>
                <c:ptCount val="17"/>
                <c:pt idx="0">
                  <c:v>0.3</c:v>
                </c:pt>
                <c:pt idx="1">
                  <c:v>0.32</c:v>
                </c:pt>
                <c:pt idx="3">
                  <c:v>0.21</c:v>
                </c:pt>
                <c:pt idx="4">
                  <c:v>0.32</c:v>
                </c:pt>
                <c:pt idx="5">
                  <c:v>0.31</c:v>
                </c:pt>
                <c:pt idx="6">
                  <c:v>0.34</c:v>
                </c:pt>
                <c:pt idx="8">
                  <c:v>0.39</c:v>
                </c:pt>
                <c:pt idx="9">
                  <c:v>0.31</c:v>
                </c:pt>
                <c:pt idx="10">
                  <c:v>0.2</c:v>
                </c:pt>
                <c:pt idx="11">
                  <c:v>0.28000000000000003</c:v>
                </c:pt>
                <c:pt idx="13">
                  <c:v>0.24</c:v>
                </c:pt>
                <c:pt idx="14">
                  <c:v>0.36</c:v>
                </c:pt>
                <c:pt idx="16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D6-9C47-8360-8042837F68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Impacting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Libre Franklin SemiBold" pitchFamily="2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Does not plan to vote</c:v>
                </c:pt>
                <c:pt idx="1">
                  <c:v>Plans to vote</c:v>
                </c:pt>
                <c:pt idx="3">
                  <c:v>Rural</c:v>
                </c:pt>
                <c:pt idx="4">
                  <c:v>Suburban</c:v>
                </c:pt>
                <c:pt idx="5">
                  <c:v>Urban &lt;1M</c:v>
                </c:pt>
                <c:pt idx="6">
                  <c:v>Urban 1M+</c:v>
                </c:pt>
                <c:pt idx="8">
                  <c:v>Boomer+</c:v>
                </c:pt>
                <c:pt idx="9">
                  <c:v>Gen X</c:v>
                </c:pt>
                <c:pt idx="10">
                  <c:v>Millennial</c:v>
                </c:pt>
                <c:pt idx="11">
                  <c:v>Gen Z</c:v>
                </c:pt>
                <c:pt idx="13">
                  <c:v>Women</c:v>
                </c:pt>
                <c:pt idx="14">
                  <c:v>Men</c:v>
                </c:pt>
                <c:pt idx="16">
                  <c:v>General Public</c:v>
                </c:pt>
              </c:strCache>
            </c:strRef>
          </c:cat>
          <c:val>
            <c:numRef>
              <c:f>Sheet1!$C$2:$C$18</c:f>
              <c:numCache>
                <c:formatCode>0%</c:formatCode>
                <c:ptCount val="17"/>
                <c:pt idx="0">
                  <c:v>0.7</c:v>
                </c:pt>
                <c:pt idx="1">
                  <c:v>0.68</c:v>
                </c:pt>
                <c:pt idx="3">
                  <c:v>0.79</c:v>
                </c:pt>
                <c:pt idx="4">
                  <c:v>0.68</c:v>
                </c:pt>
                <c:pt idx="5">
                  <c:v>0.69</c:v>
                </c:pt>
                <c:pt idx="6">
                  <c:v>0.66</c:v>
                </c:pt>
                <c:pt idx="8">
                  <c:v>0.61</c:v>
                </c:pt>
                <c:pt idx="9">
                  <c:v>0.69</c:v>
                </c:pt>
                <c:pt idx="10">
                  <c:v>0.8</c:v>
                </c:pt>
                <c:pt idx="11">
                  <c:v>0.72</c:v>
                </c:pt>
                <c:pt idx="13">
                  <c:v>0.76</c:v>
                </c:pt>
                <c:pt idx="14">
                  <c:v>0.64</c:v>
                </c:pt>
                <c:pt idx="16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D6-9C47-8360-8042837F6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04662272"/>
        <c:axId val="197963712"/>
      </c:barChart>
      <c:catAx>
        <c:axId val="20466227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Libre Franklin SemiBold" pitchFamily="2" charset="77"/>
                <a:ea typeface="+mn-ea"/>
                <a:cs typeface="+mn-cs"/>
              </a:defRPr>
            </a:pPr>
            <a:endParaRPr lang="en-US"/>
          </a:p>
        </c:txPr>
        <c:crossAx val="197963712"/>
        <c:crosses val="autoZero"/>
        <c:auto val="1"/>
        <c:lblAlgn val="ctr"/>
        <c:lblOffset val="100"/>
        <c:noMultiLvlLbl val="0"/>
      </c:catAx>
      <c:valAx>
        <c:axId val="197963712"/>
        <c:scaling>
          <c:orientation val="minMax"/>
          <c:max val="1.1000000000000001"/>
          <c:min val="0"/>
        </c:scaling>
        <c:delete val="1"/>
        <c:axPos val="r"/>
        <c:numFmt formatCode="0%" sourceLinked="1"/>
        <c:majorTickMark val="out"/>
        <c:minorTickMark val="none"/>
        <c:tickLblPos val="nextTo"/>
        <c:crossAx val="20466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7485598201375962E-3"/>
          <c:y val="0.39185837226803172"/>
          <c:w val="9.3260137142780225E-2"/>
          <c:h val="0.219477510432889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Libre Franklin SemiBold" pitchFamily="2" charset="77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60421396707248"/>
          <c:y val="9.5681475738207483E-2"/>
          <c:w val="0.60421281496430501"/>
          <c:h val="0.8299619215657870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6 months ago</c:v>
                </c:pt>
                <c:pt idx="1">
                  <c:v>3 months ago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0.22</c:v>
                </c:pt>
                <c:pt idx="1">
                  <c:v>0.1242446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FE-024E-BA42-076F2F6777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Same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6 months ago</c:v>
                </c:pt>
                <c:pt idx="1">
                  <c:v>3 months ago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0.53</c:v>
                </c:pt>
                <c:pt idx="1">
                  <c:v>0.50287185999999995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FE-024E-BA42-076F2F67774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6 months ago</c:v>
                </c:pt>
                <c:pt idx="1">
                  <c:v>3 months ago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0.25</c:v>
                </c:pt>
                <c:pt idx="1">
                  <c:v>0.37288353000000002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FE-024E-BA42-076F2F6777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662272"/>
        <c:axId val="197963712"/>
      </c:barChart>
      <c:catAx>
        <c:axId val="20466227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197963712"/>
        <c:crosses val="autoZero"/>
        <c:auto val="1"/>
        <c:lblAlgn val="ctr"/>
        <c:lblOffset val="100"/>
        <c:noMultiLvlLbl val="0"/>
      </c:catAx>
      <c:valAx>
        <c:axId val="197963712"/>
        <c:scaling>
          <c:orientation val="minMax"/>
          <c:max val="1.1000000000000001"/>
          <c:min val="0"/>
        </c:scaling>
        <c:delete val="1"/>
        <c:axPos val="r"/>
        <c:numFmt formatCode="0%" sourceLinked="1"/>
        <c:majorTickMark val="out"/>
        <c:minorTickMark val="none"/>
        <c:tickLblPos val="nextTo"/>
        <c:crossAx val="20466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4.4839084365744852E-2"/>
          <c:y val="0.36461757117295113"/>
          <c:w val="0.12834664709970445"/>
          <c:h val="0.313652311955820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900310848200227"/>
          <c:y val="0.12541612871405963"/>
          <c:w val="0.47980286481870843"/>
          <c:h val="0.856846377256667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6 months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Rural</c:v>
                </c:pt>
                <c:pt idx="1">
                  <c:v>Suburban</c:v>
                </c:pt>
                <c:pt idx="2">
                  <c:v>Urban &lt;1M</c:v>
                </c:pt>
                <c:pt idx="3">
                  <c:v>Urban 1M+</c:v>
                </c:pt>
                <c:pt idx="5">
                  <c:v>Boomer+</c:v>
                </c:pt>
                <c:pt idx="6">
                  <c:v>Gen X</c:v>
                </c:pt>
                <c:pt idx="7">
                  <c:v>Millennial</c:v>
                </c:pt>
                <c:pt idx="8">
                  <c:v>Gen Z</c:v>
                </c:pt>
                <c:pt idx="10">
                  <c:v>Female</c:v>
                </c:pt>
                <c:pt idx="11">
                  <c:v>Male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0.23</c:v>
                </c:pt>
                <c:pt idx="1">
                  <c:v>0.2</c:v>
                </c:pt>
                <c:pt idx="2">
                  <c:v>0.32</c:v>
                </c:pt>
                <c:pt idx="3">
                  <c:v>0.34</c:v>
                </c:pt>
                <c:pt idx="5">
                  <c:v>0.21</c:v>
                </c:pt>
                <c:pt idx="6">
                  <c:v>0.23</c:v>
                </c:pt>
                <c:pt idx="7">
                  <c:v>0.35</c:v>
                </c:pt>
                <c:pt idx="8">
                  <c:v>0.15</c:v>
                </c:pt>
                <c:pt idx="10">
                  <c:v>0.24</c:v>
                </c:pt>
                <c:pt idx="1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37-0B45-BC12-F71E9F95C0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 months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437-0B45-BC12-F71E9F95C02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437-0B45-BC12-F71E9F95C02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437-0B45-BC12-F71E9F95C02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437-0B45-BC12-F71E9F95C02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437-0B45-BC12-F71E9F95C029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437-0B45-BC12-F71E9F95C0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Rural</c:v>
                </c:pt>
                <c:pt idx="1">
                  <c:v>Suburban</c:v>
                </c:pt>
                <c:pt idx="2">
                  <c:v>Urban &lt;1M</c:v>
                </c:pt>
                <c:pt idx="3">
                  <c:v>Urban 1M+</c:v>
                </c:pt>
                <c:pt idx="5">
                  <c:v>Boomer+</c:v>
                </c:pt>
                <c:pt idx="6">
                  <c:v>Gen X</c:v>
                </c:pt>
                <c:pt idx="7">
                  <c:v>Millennial</c:v>
                </c:pt>
                <c:pt idx="8">
                  <c:v>Gen Z</c:v>
                </c:pt>
                <c:pt idx="10">
                  <c:v>Female</c:v>
                </c:pt>
                <c:pt idx="11">
                  <c:v>Male</c:v>
                </c:pt>
              </c:strCache>
            </c:strRef>
          </c:cat>
          <c:val>
            <c:numRef>
              <c:f>Sheet1!$C$2:$C$13</c:f>
              <c:numCache>
                <c:formatCode>0%</c:formatCode>
                <c:ptCount val="12"/>
                <c:pt idx="0">
                  <c:v>0.37</c:v>
                </c:pt>
                <c:pt idx="1">
                  <c:v>0.3</c:v>
                </c:pt>
                <c:pt idx="2">
                  <c:v>0.51</c:v>
                </c:pt>
                <c:pt idx="3">
                  <c:v>0.48</c:v>
                </c:pt>
                <c:pt idx="5">
                  <c:v>0.26</c:v>
                </c:pt>
                <c:pt idx="6">
                  <c:v>0.31</c:v>
                </c:pt>
                <c:pt idx="7">
                  <c:v>0.53</c:v>
                </c:pt>
                <c:pt idx="8">
                  <c:v>0.42</c:v>
                </c:pt>
                <c:pt idx="10">
                  <c:v>0.35</c:v>
                </c:pt>
                <c:pt idx="1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437-0B45-BC12-F71E9F95C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5"/>
        <c:axId val="213047296"/>
        <c:axId val="206826880"/>
      </c:barChart>
      <c:catAx>
        <c:axId val="213047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206826880"/>
        <c:crosses val="autoZero"/>
        <c:auto val="1"/>
        <c:lblAlgn val="ctr"/>
        <c:lblOffset val="100"/>
        <c:noMultiLvlLbl val="0"/>
      </c:catAx>
      <c:valAx>
        <c:axId val="20682688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13047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122533288893713"/>
          <c:y val="8.1240764505769551E-3"/>
          <c:w val="0.6877466711106287"/>
          <c:h val="0.11856468672636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 i="0">
          <a:solidFill>
            <a:schemeClr val="tx1"/>
          </a:solidFill>
          <a:latin typeface="Helvetica" pitchFamily="2" charset="0"/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Sheet1!$A$2:$A$7</cx:f>
        <cx:lvl ptCount="6">
          <cx:pt idx="0">June</cx:pt>
          <cx:pt idx="1">July</cx:pt>
          <cx:pt idx="2">August</cx:pt>
          <cx:pt idx="3">September</cx:pt>
          <cx:pt idx="4">I plan to buy a little each month from now until the start of school</cx:pt>
          <cx:pt idx="5">No specific month planned</cx:pt>
        </cx:lvl>
      </cx:strDim>
      <cx:numDim type="size">
        <cx:f dir="row">Sheet1!$B$2:$B$7</cx:f>
        <cx:lvl ptCount="6" formatCode="General">
          <cx:pt idx="0">0.071150149999999995</cx:pt>
          <cx:pt idx="1">0.20376428999999999</cx:pt>
          <cx:pt idx="2">0.43078244999999998</cx:pt>
          <cx:pt idx="3">0.098251909999999998</cx:pt>
          <cx:pt idx="4">0.12917210000000001</cx:pt>
          <cx:pt idx="5">0.066879090000000002</cx:pt>
        </cx:lvl>
      </cx:numDim>
    </cx:data>
  </cx:chartData>
  <cx:chart>
    <cx:plotArea>
      <cx:plotAreaRegion>
        <cx:series layoutId="treemap" uniqueId="{AF302EA7-1AB7-AC41-A215-64A552C5D7C6}">
          <cx:tx>
            <cx:txData>
              <cx:f>Sheet1!$B$1</cx:f>
              <cx:v>Column2</cx:v>
            </cx:txData>
          </cx:tx>
          <cx:spPr>
            <a:ln w="6350">
              <a:solidFill>
                <a:schemeClr val="bg1"/>
              </a:solidFill>
            </a:ln>
          </cx:spPr>
          <cx:dataPt idx="0">
            <cx:spPr>
              <a:solidFill>
                <a:srgbClr val="00A0DE"/>
              </a:solidFill>
            </cx:spPr>
          </cx:dataPt>
          <cx:dataPt idx="1">
            <cx:spPr>
              <a:solidFill>
                <a:srgbClr val="0081BA"/>
              </a:solidFill>
            </cx:spPr>
          </cx:dataPt>
          <cx:dataPt idx="2">
            <cx:spPr>
              <a:solidFill>
                <a:srgbClr val="00476F"/>
              </a:solidFill>
            </cx:spPr>
          </cx:dataPt>
          <cx:dataPt idx="3">
            <cx:spPr>
              <a:solidFill>
                <a:srgbClr val="DC281E"/>
              </a:solidFill>
            </cx:spPr>
          </cx:dataPt>
          <cx:dataPt idx="4">
            <cx:spPr>
              <a:solidFill>
                <a:srgbClr val="6673B6"/>
              </a:solidFill>
            </cx:spPr>
          </cx:dataPt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0.02529</cdr:x>
      <cdr:y>0.38555</cdr:y>
    </cdr:from>
    <cdr:to>
      <cdr:x>0.58309</cdr:x>
      <cdr:y>0.59909</cdr:y>
    </cdr:to>
    <cdr:grpSp>
      <cdr:nvGrpSpPr>
        <cdr:cNvPr id="4" name="Group 3">
          <a:extLst xmlns:a="http://schemas.openxmlformats.org/drawingml/2006/main">
            <a:ext uri="{FF2B5EF4-FFF2-40B4-BE49-F238E27FC236}">
              <a16:creationId xmlns:a16="http://schemas.microsoft.com/office/drawing/2014/main" id="{F9F59242-8436-DEA8-8A2E-4D3DF556339D}"/>
            </a:ext>
          </a:extLst>
        </cdr:cNvPr>
        <cdr:cNvGrpSpPr/>
      </cdr:nvGrpSpPr>
      <cdr:grpSpPr>
        <a:xfrm xmlns:a="http://schemas.openxmlformats.org/drawingml/2006/main">
          <a:off x="140398" y="500130"/>
          <a:ext cx="3096645" cy="277002"/>
          <a:chOff x="140408" y="500131"/>
          <a:chExt cx="3096637" cy="276999"/>
        </a:xfrm>
      </cdr:grpSpPr>
      <cdr:sp macro="" textlink="">
        <cdr:nvSpPr>
          <cdr:cNvPr id="2" name="TextBox 1">
            <a:extLst xmlns:a="http://schemas.openxmlformats.org/drawingml/2006/main">
              <a:ext uri="{FF2B5EF4-FFF2-40B4-BE49-F238E27FC236}">
                <a16:creationId xmlns:a16="http://schemas.microsoft.com/office/drawing/2014/main" id="{118D1A56-C423-B95D-C7B4-1B97F16C1443}"/>
              </a:ext>
            </a:extLst>
          </cdr:cNvPr>
          <cdr:cNvSpPr txBox="1"/>
        </cdr:nvSpPr>
        <cdr:spPr>
          <a:xfrm xmlns:a="http://schemas.openxmlformats.org/drawingml/2006/main">
            <a:off x="1724660" y="500131"/>
            <a:ext cx="1512385" cy="276999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en-US" sz="1400" b="1" dirty="0">
                <a:solidFill>
                  <a:schemeClr val="bg1"/>
                </a:solidFill>
                <a:latin typeface="Libre Franklin SemiBold" pitchFamily="2" charset="77"/>
              </a:rPr>
              <a:t>Sensible – 65%</a:t>
            </a:r>
          </a:p>
        </cdr:txBody>
      </cdr:sp>
      <cdr:sp macro="" textlink="">
        <cdr:nvSpPr>
          <cdr:cNvPr id="3" name="TextBox 2">
            <a:extLst xmlns:a="http://schemas.openxmlformats.org/drawingml/2006/main">
              <a:ext uri="{FF2B5EF4-FFF2-40B4-BE49-F238E27FC236}">
                <a16:creationId xmlns:a16="http://schemas.microsoft.com/office/drawing/2014/main" id="{5EB201C8-762C-7D20-6209-2B1503F107A8}"/>
              </a:ext>
            </a:extLst>
          </cdr:cNvPr>
          <cdr:cNvSpPr txBox="1"/>
        </cdr:nvSpPr>
        <cdr:spPr>
          <a:xfrm xmlns:a="http://schemas.openxmlformats.org/drawingml/2006/main">
            <a:off x="140408" y="500131"/>
            <a:ext cx="1749724" cy="276999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en-US" sz="1400" b="1" dirty="0">
                <a:solidFill>
                  <a:schemeClr val="accent2"/>
                </a:solidFill>
                <a:latin typeface="Libre Franklin SemiBold" pitchFamily="2" charset="77"/>
              </a:rPr>
              <a:t>Irrational – 35%</a:t>
            </a:r>
          </a:p>
        </cdr:txBody>
      </cdr:sp>
    </cdr:grpSp>
  </cdr:relSizeAnchor>
  <cdr:relSizeAnchor xmlns:cdr="http://schemas.openxmlformats.org/drawingml/2006/chartDrawing">
    <cdr:from>
      <cdr:x>0.03129</cdr:x>
      <cdr:y>0.13115</cdr:y>
    </cdr:from>
    <cdr:to>
      <cdr:x>0.45045</cdr:x>
      <cdr:y>0.33021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55BF4780-10F4-757B-E53E-3B19A0222B95}"/>
            </a:ext>
          </a:extLst>
        </cdr:cNvPr>
        <cdr:cNvSpPr txBox="1"/>
      </cdr:nvSpPr>
      <cdr:spPr>
        <a:xfrm xmlns:a="http://schemas.openxmlformats.org/drawingml/2006/main">
          <a:off x="173688" y="170123"/>
          <a:ext cx="2327008" cy="2582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i="1" dirty="0">
              <a:latin typeface="Libre Franklin Medium" pitchFamily="2" charset="77"/>
            </a:rPr>
            <a:t>Think national fear is…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0.8836</cdr:x>
      <cdr:y>0.33246</cdr:y>
    </cdr:from>
    <cdr:to>
      <cdr:x>0.90452</cdr:x>
      <cdr:y>0.33246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07C26B82-1BA7-949F-2E2B-4F281531BB43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7919180" y="1706759"/>
          <a:ext cx="424305" cy="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chemeClr val="tx1"/>
          </a:solidFill>
          <a:tailEnd type="triangle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170717" cy="480598"/>
          </a:xfrm>
          <a:prstGeom prst="rect">
            <a:avLst/>
          </a:prstGeom>
        </p:spPr>
        <p:txBody>
          <a:bodyPr vert="horz" lIns="94841" tIns="47419" rIns="94841" bIns="4741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775" y="2"/>
            <a:ext cx="3170717" cy="480598"/>
          </a:xfrm>
          <a:prstGeom prst="rect">
            <a:avLst/>
          </a:prstGeom>
        </p:spPr>
        <p:txBody>
          <a:bodyPr vert="horz" lIns="94841" tIns="47419" rIns="94841" bIns="47419" rtlCol="0"/>
          <a:lstStyle>
            <a:lvl1pPr algn="r">
              <a:defRPr sz="1200"/>
            </a:lvl1pPr>
          </a:lstStyle>
          <a:p>
            <a:fld id="{689B54F0-1D7F-4045-8213-B7D9C7FFB374}" type="datetimeFigureOut">
              <a:rPr lang="en-GB" smtClean="0"/>
              <a:pPr/>
              <a:t>20/07/2022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067"/>
            <a:ext cx="3170717" cy="480597"/>
          </a:xfrm>
          <a:prstGeom prst="rect">
            <a:avLst/>
          </a:prstGeom>
        </p:spPr>
        <p:txBody>
          <a:bodyPr vert="horz" lIns="94841" tIns="47419" rIns="94841" bIns="4741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775" y="9119067"/>
            <a:ext cx="3170717" cy="480597"/>
          </a:xfrm>
          <a:prstGeom prst="rect">
            <a:avLst/>
          </a:prstGeom>
        </p:spPr>
        <p:txBody>
          <a:bodyPr vert="horz" lIns="94841" tIns="47419" rIns="94841" bIns="47419" rtlCol="0" anchor="b"/>
          <a:lstStyle>
            <a:lvl1pPr algn="r">
              <a:defRPr sz="1200"/>
            </a:lvl1pPr>
          </a:lstStyle>
          <a:p>
            <a:fld id="{D34632E1-11D0-46CC-8676-7C313BB9F5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3273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114" tIns="49556" rIns="99114" bIns="4955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9114" tIns="49556" rIns="99114" bIns="49556" rtlCol="0"/>
          <a:lstStyle>
            <a:lvl1pPr algn="r">
              <a:defRPr sz="1300"/>
            </a:lvl1pPr>
          </a:lstStyle>
          <a:p>
            <a:fld id="{D77633BE-0766-4701-97A4-87960AEAA15B}" type="datetimeFigureOut">
              <a:rPr lang="en-US" smtClean="0"/>
              <a:pPr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114" tIns="49556" rIns="99114" bIns="495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9114" tIns="49556" rIns="99114" bIns="495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9114" tIns="49556" rIns="99114" bIns="4955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9114" tIns="49556" rIns="99114" bIns="49556" rtlCol="0" anchor="b"/>
          <a:lstStyle>
            <a:lvl1pPr algn="r">
              <a:defRPr sz="1300"/>
            </a:lvl1pPr>
          </a:lstStyle>
          <a:p>
            <a:fld id="{A2B71D9D-C59C-46A3-89DC-993D8C59CB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42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3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95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0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65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19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54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19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03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71D9D-C59C-46A3-89DC-993D8C59CBB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4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1"/>
            <a:ext cx="12192001" cy="1155292"/>
            <a:chOff x="0" y="1"/>
            <a:chExt cx="12192001" cy="1155292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 rotWithShape="1">
            <a:blip r:embed="rId2" cstate="print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"/>
            <a:stretch/>
          </p:blipFill>
          <p:spPr>
            <a:xfrm>
              <a:off x="0" y="1"/>
              <a:ext cx="9144000" cy="115529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01" y="1788"/>
              <a:ext cx="3048000" cy="115350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13" y="365760"/>
            <a:ext cx="11216640" cy="400110"/>
          </a:xfrm>
          <a:prstGeom prst="rect">
            <a:avLst/>
          </a:prstGeom>
        </p:spPr>
        <p:txBody>
          <a:bodyPr anchor="t" anchorCtr="0"/>
          <a:lstStyle>
            <a:lvl1pPr>
              <a:defRPr b="1" i="0">
                <a:solidFill>
                  <a:schemeClr val="tx2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41113" y="1600200"/>
            <a:ext cx="11216640" cy="45720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Font typeface="Arial"/>
              <a:buChar char="•"/>
              <a:defRPr b="0" i="0">
                <a:solidFill>
                  <a:schemeClr val="tx1"/>
                </a:solidFill>
                <a:latin typeface="Libre Franklin" pitchFamily="2" charset="77"/>
                <a:cs typeface="Libre Franklin" pitchFamily="2" charset="77"/>
              </a:defRPr>
            </a:lvl1pPr>
            <a:lvl2pPr>
              <a:buClr>
                <a:srgbClr val="E1261C"/>
              </a:buClr>
              <a:buFont typeface="Arial"/>
              <a:buChar char="•"/>
              <a:defRPr b="0" i="0">
                <a:solidFill>
                  <a:schemeClr val="tx1"/>
                </a:solidFill>
                <a:latin typeface="Libre Franklin" pitchFamily="2" charset="77"/>
                <a:cs typeface="Libre Franklin" pitchFamily="2" charset="77"/>
              </a:defRPr>
            </a:lvl2pPr>
            <a:lvl3pPr>
              <a:buClr>
                <a:srgbClr val="E1261C"/>
              </a:buClr>
              <a:buFont typeface="Arial"/>
              <a:buChar char="•"/>
              <a:defRPr b="0" i="0">
                <a:solidFill>
                  <a:schemeClr val="tx1"/>
                </a:solidFill>
                <a:latin typeface="Libre Franklin" pitchFamily="2" charset="77"/>
                <a:cs typeface="Libre Franklin" pitchFamily="2" charset="77"/>
              </a:defRPr>
            </a:lvl3pPr>
            <a:lvl4pPr>
              <a:buClr>
                <a:srgbClr val="E1261C"/>
              </a:buClr>
              <a:buFont typeface="Arial"/>
              <a:buChar char="•"/>
              <a:defRPr b="0" i="0">
                <a:solidFill>
                  <a:schemeClr val="tx1"/>
                </a:solidFill>
                <a:latin typeface="Libre Franklin" pitchFamily="2" charset="77"/>
                <a:cs typeface="Libre Franklin" pitchFamily="2" charset="77"/>
              </a:defRPr>
            </a:lvl4pPr>
            <a:lvl5pPr>
              <a:buClr>
                <a:srgbClr val="E1261C"/>
              </a:buClr>
              <a:buFont typeface="Arial"/>
              <a:buChar char="•"/>
              <a:defRPr b="0" i="0">
                <a:solidFill>
                  <a:schemeClr val="tx1"/>
                </a:solidFill>
                <a:latin typeface="Libre Franklin" pitchFamily="2" charset="77"/>
                <a:cs typeface="Libre Franklin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BB4665A9-9802-6782-3584-3F28069B1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rgbClr val="FFFFFF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2457" y="4998298"/>
            <a:ext cx="1284978" cy="8210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9D2E510-1655-9304-20D2-F50903517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113" y="3177416"/>
            <a:ext cx="11216640" cy="503167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bg1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r>
              <a:rPr lang="en-US" dirty="0"/>
              <a:t>Section Heading 1</a:t>
            </a:r>
          </a:p>
        </p:txBody>
      </p:sp>
    </p:spTree>
    <p:extLst>
      <p:ext uri="{BB962C8B-B14F-4D97-AF65-F5344CB8AC3E}">
        <p14:creationId xmlns:p14="http://schemas.microsoft.com/office/powerpoint/2010/main" val="254777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9028140" y="3429000"/>
            <a:ext cx="2059218" cy="2390369"/>
            <a:chOff x="4853377" y="1882494"/>
            <a:chExt cx="2981583" cy="34610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9525" y="4154711"/>
              <a:ext cx="1860545" cy="11888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4517526" y="2233293"/>
              <a:ext cx="1860545" cy="118884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310265" y="2218345"/>
              <a:ext cx="1860545" cy="1188844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9B22DB05-5B9D-02E8-006D-509076A64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113" y="3177416"/>
            <a:ext cx="11216640" cy="503167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bg1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r>
              <a:rPr lang="en-US" dirty="0"/>
              <a:t>Section Heading 2</a:t>
            </a:r>
          </a:p>
        </p:txBody>
      </p:sp>
    </p:spTree>
    <p:extLst>
      <p:ext uri="{BB962C8B-B14F-4D97-AF65-F5344CB8AC3E}">
        <p14:creationId xmlns:p14="http://schemas.microsoft.com/office/powerpoint/2010/main" val="422727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 rot="16200000">
            <a:off x="8859648" y="3429001"/>
            <a:ext cx="2059218" cy="2390369"/>
            <a:chOff x="4853377" y="1882494"/>
            <a:chExt cx="2981583" cy="346106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9525" y="4154711"/>
              <a:ext cx="1860545" cy="118884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4517526" y="2233293"/>
              <a:ext cx="1860545" cy="118884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310265" y="2218345"/>
              <a:ext cx="1860545" cy="1188844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156C0014-EAFD-4CF6-8D11-367206DE11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113" y="3177416"/>
            <a:ext cx="11216640" cy="503167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bg1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r>
              <a:rPr lang="en-US" dirty="0"/>
              <a:t>Section Heading 3</a:t>
            </a:r>
          </a:p>
        </p:txBody>
      </p:sp>
    </p:spTree>
    <p:extLst>
      <p:ext uri="{BB962C8B-B14F-4D97-AF65-F5344CB8AC3E}">
        <p14:creationId xmlns:p14="http://schemas.microsoft.com/office/powerpoint/2010/main" val="463969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 rot="10800000">
            <a:off x="8787857" y="3429000"/>
            <a:ext cx="2059218" cy="2390369"/>
            <a:chOff x="4853377" y="1882494"/>
            <a:chExt cx="2981583" cy="3461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9525" y="4154711"/>
              <a:ext cx="1860545" cy="118884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700000">
              <a:off x="4517526" y="2233293"/>
              <a:ext cx="1860545" cy="11888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310265" y="2218345"/>
              <a:ext cx="1860545" cy="1188844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000375B-AE18-4E0A-91DD-88866BCC5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113" y="3177416"/>
            <a:ext cx="11216640" cy="503167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bg1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r>
              <a:rPr lang="en-US" dirty="0"/>
              <a:t>Section Heading 4</a:t>
            </a:r>
          </a:p>
        </p:txBody>
      </p:sp>
    </p:spTree>
    <p:extLst>
      <p:ext uri="{BB962C8B-B14F-4D97-AF65-F5344CB8AC3E}">
        <p14:creationId xmlns:p14="http://schemas.microsoft.com/office/powerpoint/2010/main" val="3783556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</p:spTree>
    <p:extLst>
      <p:ext uri="{BB962C8B-B14F-4D97-AF65-F5344CB8AC3E}">
        <p14:creationId xmlns:p14="http://schemas.microsoft.com/office/powerpoint/2010/main" val="3905311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0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13" y="365760"/>
            <a:ext cx="11216640" cy="400110"/>
          </a:xfrm>
          <a:prstGeom prst="rect">
            <a:avLst/>
          </a:prstGeom>
        </p:spPr>
        <p:txBody>
          <a:bodyPr anchor="t" anchorCtr="0"/>
          <a:lstStyle>
            <a:lvl1pPr>
              <a:defRPr b="1" i="0">
                <a:solidFill>
                  <a:schemeClr val="tx2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41113" y="1155292"/>
            <a:ext cx="11216640" cy="45720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Font typeface="Arial"/>
              <a:buChar char="•"/>
              <a:defRPr b="0" i="0">
                <a:solidFill>
                  <a:schemeClr val="tx1"/>
                </a:solidFill>
                <a:latin typeface="Libre Franklin" pitchFamily="2" charset="77"/>
                <a:cs typeface="Libre Franklin" pitchFamily="2" charset="77"/>
              </a:defRPr>
            </a:lvl1pPr>
            <a:lvl2pPr>
              <a:buClr>
                <a:srgbClr val="E1261C"/>
              </a:buClr>
              <a:buFont typeface="Arial"/>
              <a:buChar char="•"/>
              <a:defRPr b="0" i="0">
                <a:solidFill>
                  <a:schemeClr val="tx1"/>
                </a:solidFill>
                <a:latin typeface="Libre Franklin" pitchFamily="2" charset="77"/>
                <a:cs typeface="Libre Franklin" pitchFamily="2" charset="77"/>
              </a:defRPr>
            </a:lvl2pPr>
            <a:lvl3pPr>
              <a:buClr>
                <a:srgbClr val="E1261C"/>
              </a:buClr>
              <a:buFont typeface="Arial"/>
              <a:buChar char="•"/>
              <a:defRPr b="0" i="0">
                <a:solidFill>
                  <a:schemeClr val="tx1"/>
                </a:solidFill>
                <a:latin typeface="Libre Franklin" pitchFamily="2" charset="77"/>
                <a:cs typeface="Libre Franklin" pitchFamily="2" charset="77"/>
              </a:defRPr>
            </a:lvl3pPr>
            <a:lvl4pPr>
              <a:buClr>
                <a:srgbClr val="E1261C"/>
              </a:buClr>
              <a:buFont typeface="Arial"/>
              <a:buChar char="•"/>
              <a:defRPr b="0" i="0">
                <a:solidFill>
                  <a:schemeClr val="tx1"/>
                </a:solidFill>
                <a:latin typeface="Libre Franklin" pitchFamily="2" charset="77"/>
                <a:cs typeface="Libre Franklin" pitchFamily="2" charset="77"/>
              </a:defRPr>
            </a:lvl4pPr>
            <a:lvl5pPr>
              <a:buClr>
                <a:srgbClr val="E1261C"/>
              </a:buClr>
              <a:buFont typeface="Arial"/>
              <a:buChar char="•"/>
              <a:defRPr b="0" i="0">
                <a:solidFill>
                  <a:schemeClr val="tx1"/>
                </a:solidFill>
                <a:latin typeface="Libre Franklin" pitchFamily="2" charset="77"/>
                <a:cs typeface="Libre Franklin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3">
            <a:extLst>
              <a:ext uri="{FF2B5EF4-FFF2-40B4-BE49-F238E27FC236}">
                <a16:creationId xmlns:a16="http://schemas.microsoft.com/office/drawing/2014/main" id="{D40C6D45-0911-9A11-8BFD-CF89FDB22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rgbClr val="FFFFFF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111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376D81E6-5A68-E01C-28C1-6ED0917D1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rgbClr val="FFFFFF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14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Ref idx="1001">
        <a:schemeClr val="bg1"/>
      </p:bgRef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12BB476-7B20-A5E8-4F50-E1F0F169B4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7496"/>
            <a:ext cx="12192000" cy="636635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grpSp>
        <p:nvGrpSpPr>
          <p:cNvPr id="18" name="Google Shape;18;p3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  <a:solidFill>
            <a:schemeClr val="tx2"/>
          </a:solidFill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200" cy="202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 b="1" i="0">
                <a:solidFill>
                  <a:schemeClr val="lt1"/>
                </a:solidFill>
                <a:latin typeface="Libre Franklin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5" name="Slide Number Placeholder 13">
            <a:extLst>
              <a:ext uri="{FF2B5EF4-FFF2-40B4-BE49-F238E27FC236}">
                <a16:creationId xmlns:a16="http://schemas.microsoft.com/office/drawing/2014/main" id="{19CB5E8B-92EA-ADFE-EC7A-814541175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rgbClr val="FFFFFF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359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067299" y="2727297"/>
            <a:ext cx="6210301" cy="3315694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124701" y="0"/>
            <a:ext cx="5067300" cy="342900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2" name="Google Shape;21;p3">
            <a:extLst>
              <a:ext uri="{FF2B5EF4-FFF2-40B4-BE49-F238E27FC236}">
                <a16:creationId xmlns:a16="http://schemas.microsoft.com/office/drawing/2014/main" id="{767CCA44-DA59-B5C3-5CE9-F82A59B296C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25047" y="1608700"/>
            <a:ext cx="4314825" cy="66156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000" b="1" i="0">
                <a:solidFill>
                  <a:schemeClr val="tx2"/>
                </a:solidFill>
                <a:latin typeface="Libre Franklin SemiBold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Click to edit title</a:t>
            </a:r>
            <a:endParaRPr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F724DA0-99B1-3172-D49F-84988A4ED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rgbClr val="FFFFFF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9220200" y="0"/>
            <a:ext cx="2971800" cy="6358270"/>
          </a:xfrm>
          <a:prstGeom prst="rect">
            <a:avLst/>
          </a:prstGeom>
          <a:pattFill prst="pct5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16787C-90FD-AA94-AB5B-3A9AA19F9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rgbClr val="FFFFFF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52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026661" y="515909"/>
            <a:ext cx="8179221" cy="523597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075924" y="4205720"/>
            <a:ext cx="2040346" cy="213637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Google Shape;21;p3">
            <a:extLst>
              <a:ext uri="{FF2B5EF4-FFF2-40B4-BE49-F238E27FC236}">
                <a16:creationId xmlns:a16="http://schemas.microsoft.com/office/drawing/2014/main" id="{AB5D709F-92E1-2FD7-4B8D-F8FC52CB0B3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35569" y="1300391"/>
            <a:ext cx="2426234" cy="66156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000" b="1" i="0">
                <a:solidFill>
                  <a:schemeClr val="tx2"/>
                </a:solidFill>
                <a:latin typeface="Libre Franklin SemiBold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Edit title</a:t>
            </a:r>
            <a:endParaRPr dirty="0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9D3E6668-09D6-B899-CFF8-B0BFD33FC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rgbClr val="FFFFFF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err="1">
              <a:solidFill>
                <a:schemeClr val="bg2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41113" y="3430528"/>
            <a:ext cx="5608320" cy="40011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Section heading 1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2457" y="4998298"/>
            <a:ext cx="1284978" cy="8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7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12192001" cy="6859788"/>
            <a:chOff x="0" y="0"/>
            <a:chExt cx="12192001" cy="6859788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4001" y="1788"/>
              <a:ext cx="3048000" cy="6858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 userDrawn="1"/>
        </p:nvSpPr>
        <p:spPr>
          <a:xfrm>
            <a:off x="0" y="4376360"/>
            <a:ext cx="12192000" cy="149961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02A7A-E0CB-4E02-ADB3-635E847B3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7757" y="551475"/>
            <a:ext cx="2832008" cy="83786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007827-CB36-7445-D198-15E3D1572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113" y="4726057"/>
            <a:ext cx="11216640" cy="503167"/>
          </a:xfrm>
          <a:prstGeom prst="rect">
            <a:avLst/>
          </a:prstGeom>
        </p:spPr>
        <p:txBody>
          <a:bodyPr anchor="t" anchorCtr="0"/>
          <a:lstStyle>
            <a:lvl1pPr>
              <a:defRPr sz="2800" b="1" i="0">
                <a:solidFill>
                  <a:schemeClr val="bg1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32397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FBDFD1-96C7-E203-3F01-32ABB9DC7F70}"/>
              </a:ext>
            </a:extLst>
          </p:cNvPr>
          <p:cNvSpPr/>
          <p:nvPr userDrawn="1"/>
        </p:nvSpPr>
        <p:spPr>
          <a:xfrm>
            <a:off x="0" y="6358270"/>
            <a:ext cx="12192000" cy="49973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38FE82-D84B-F030-F1DD-589E4579E1BA}"/>
              </a:ext>
            </a:extLst>
          </p:cNvPr>
          <p:cNvSpPr/>
          <p:nvPr userDrawn="1"/>
        </p:nvSpPr>
        <p:spPr>
          <a:xfrm>
            <a:off x="899578" y="6476935"/>
            <a:ext cx="77511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latin typeface="Libre Franklin" pitchFamily="2" charset="77"/>
                <a:ea typeface="Franklin Gothic Book" charset="0"/>
                <a:cs typeface="Franklin Gothic Book" charset="0"/>
              </a:rPr>
              <a:t>Out of Home Advertising Association of America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D82BE-AE80-5124-767F-88640C8571C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03" y="6505895"/>
            <a:ext cx="319375" cy="204073"/>
          </a:xfrm>
          <a:prstGeom prst="rect">
            <a:avLst/>
          </a:prstGeom>
        </p:spPr>
      </p:pic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5737B299-BBC5-DEA7-15C4-B37F79EA5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rgbClr val="FFFFFF"/>
                </a:solidFill>
                <a:latin typeface="Libre Franklin SemiBold" pitchFamily="2" charset="77"/>
                <a:cs typeface="Libre Franklin SemiBold" pitchFamily="2" charset="77"/>
              </a:defRPr>
            </a:lvl1pPr>
          </a:lstStyle>
          <a:p>
            <a:fld id="{D34DACC3-9742-4940-92E6-4CAB853A32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7" r:id="rId2"/>
    <p:sldLayoutId id="2147483668" r:id="rId3"/>
    <p:sldLayoutId id="2147483666" r:id="rId4"/>
    <p:sldLayoutId id="2147483670" r:id="rId5"/>
    <p:sldLayoutId id="2147483680" r:id="rId6"/>
    <p:sldLayoutId id="2147483695" r:id="rId7"/>
    <p:sldLayoutId id="2147483724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2880" indent="-182880" algn="l" defTabSz="457200" rtl="0" eaLnBrk="1" latinLnBrk="0" hangingPunct="1">
        <a:spcBef>
          <a:spcPts val="10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65760" indent="-179388" algn="l" defTabSz="457200" rtl="0" eaLnBrk="1" latinLnBrk="0" hangingPunct="1">
        <a:spcBef>
          <a:spcPts val="600"/>
        </a:spcBef>
        <a:buClr>
          <a:srgbClr val="565A5C"/>
        </a:buClr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8640" indent="-182880" algn="l" defTabSz="457200" rtl="0" eaLnBrk="1" latinLnBrk="0" hangingPunct="1">
        <a:spcBef>
          <a:spcPts val="4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31520" indent="-182880" algn="l" defTabSz="457200" rtl="0" eaLnBrk="1" latinLnBrk="0" hangingPunct="1">
        <a:spcBef>
          <a:spcPts val="300"/>
        </a:spcBef>
        <a:buClr>
          <a:schemeClr val="tx1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14400" indent="-182880" algn="l" defTabSz="457200" rtl="0" eaLnBrk="1" latinLnBrk="0" hangingPunct="1">
        <a:spcBef>
          <a:spcPts val="300"/>
        </a:spcBef>
        <a:buClr>
          <a:schemeClr val="tx1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69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8" r:id="rId2"/>
    <p:sldLayoutId id="2147483719" r:id="rId3"/>
    <p:sldLayoutId id="2147483720" r:id="rId4"/>
    <p:sldLayoutId id="2147483721" r:id="rId5"/>
    <p:sldLayoutId id="2147483723" r:id="rId6"/>
    <p:sldLayoutId id="2147483722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2880" indent="-182880" algn="l" defTabSz="457200" rtl="0" eaLnBrk="1" latinLnBrk="0" hangingPunct="1">
        <a:spcBef>
          <a:spcPts val="10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65760" indent="-179388" algn="l" defTabSz="457200" rtl="0" eaLnBrk="1" latinLnBrk="0" hangingPunct="1">
        <a:spcBef>
          <a:spcPts val="600"/>
        </a:spcBef>
        <a:buClr>
          <a:srgbClr val="565A5C"/>
        </a:buClr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8640" indent="-182880" algn="l" defTabSz="457200" rtl="0" eaLnBrk="1" latinLnBrk="0" hangingPunct="1">
        <a:spcBef>
          <a:spcPts val="4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31520" indent="-182880" algn="l" defTabSz="457200" rtl="0" eaLnBrk="1" latinLnBrk="0" hangingPunct="1">
        <a:spcBef>
          <a:spcPts val="300"/>
        </a:spcBef>
        <a:buClr>
          <a:schemeClr val="tx1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14400" indent="-182880" algn="l" defTabSz="457200" rtl="0" eaLnBrk="1" latinLnBrk="0" hangingPunct="1">
        <a:spcBef>
          <a:spcPts val="300"/>
        </a:spcBef>
        <a:buClr>
          <a:schemeClr val="tx1"/>
        </a:buClr>
        <a:buFont typeface="Arial" pitchFamily="34" charset="0"/>
        <a:buChar char="•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2.png"/><Relationship Id="rId7" Type="http://schemas.openxmlformats.org/officeDocument/2006/relationships/image" Target="../media/image51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microsoft.com/office/2014/relationships/chartEx" Target="../charts/chartEx1.xml"/><Relationship Id="rId5" Type="http://schemas.openxmlformats.org/officeDocument/2006/relationships/image" Target="../media/image70.png"/><Relationship Id="rId4" Type="http://schemas.openxmlformats.org/officeDocument/2006/relationships/chart" Target="../charts/chart15.xml"/><Relationship Id="rId9" Type="http://schemas.openxmlformats.org/officeDocument/2006/relationships/image" Target="../media/image7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8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chart" Target="../charts/chart3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0.xml"/><Relationship Id="rId5" Type="http://schemas.openxmlformats.org/officeDocument/2006/relationships/image" Target="../media/image84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image" Target="../media/image22.png"/><Relationship Id="rId3" Type="http://schemas.openxmlformats.org/officeDocument/2006/relationships/image" Target="../media/image23.jpeg"/><Relationship Id="rId21" Type="http://schemas.openxmlformats.org/officeDocument/2006/relationships/image" Target="../media/image41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24" Type="http://schemas.openxmlformats.org/officeDocument/2006/relationships/image" Target="../media/image44.pn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chart" Target="../charts/chart33.xml"/><Relationship Id="rId7" Type="http://schemas.openxmlformats.org/officeDocument/2006/relationships/image" Target="../media/image89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chart" Target="../charts/chart34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0.svg"/><Relationship Id="rId3" Type="http://schemas.openxmlformats.org/officeDocument/2006/relationships/image" Target="../media/image46.jpe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19" Type="http://schemas.openxmlformats.org/officeDocument/2006/relationships/image" Target="../media/image61.png"/><Relationship Id="rId4" Type="http://schemas.openxmlformats.org/officeDocument/2006/relationships/image" Target="../media/image22.pn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97ADFDC-3D47-28EC-0AF2-405A6DA131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Round Single Corner Rectangle 10"/>
          <p:cNvSpPr/>
          <p:nvPr/>
        </p:nvSpPr>
        <p:spPr>
          <a:xfrm flipH="1">
            <a:off x="133814" y="156118"/>
            <a:ext cx="12058186" cy="6701882"/>
          </a:xfrm>
          <a:prstGeom prst="round1Rect">
            <a:avLst>
              <a:gd name="adj" fmla="val 6279"/>
            </a:avLst>
          </a:prstGeom>
          <a:solidFill>
            <a:srgbClr val="000000">
              <a:alpha val="504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80846" y="3774952"/>
            <a:ext cx="6487518" cy="8402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/>
                </a:solidFill>
                <a:latin typeface="Libre Franklin SemiBold" pitchFamily="2" charset="77"/>
              </a:rPr>
              <a:t>OOH Opportunities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2" y="5482257"/>
            <a:ext cx="1382232" cy="3461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400" dirty="0">
                <a:solidFill>
                  <a:schemeClr val="bg1">
                    <a:alpha val="70000"/>
                  </a:schemeClr>
                </a:solidFill>
                <a:latin typeface="Libre Franklin" pitchFamily="2" charset="77"/>
              </a:rPr>
              <a:t>June 2022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914402" y="5218159"/>
            <a:ext cx="4019106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>
            <a:extLst>
              <a:ext uri="{FF2B5EF4-FFF2-40B4-BE49-F238E27FC236}">
                <a16:creationId xmlns:a16="http://schemas.microsoft.com/office/drawing/2014/main" id="{BC8F5E3D-550D-2F11-14AF-862BF28A3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4974" y="893605"/>
            <a:ext cx="3144280" cy="985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55F1C8-574C-33A0-B712-3C68EEF7222D}"/>
              </a:ext>
            </a:extLst>
          </p:cNvPr>
          <p:cNvSpPr txBox="1"/>
          <p:nvPr/>
        </p:nvSpPr>
        <p:spPr>
          <a:xfrm>
            <a:off x="880846" y="3360443"/>
            <a:ext cx="546679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bg1"/>
                </a:solidFill>
                <a:latin typeface="Libre Franklin SemiBold" pitchFamily="2" charset="77"/>
              </a:rPr>
              <a:t>Consumer Insights &amp; Intent Q2 2022</a:t>
            </a:r>
          </a:p>
        </p:txBody>
      </p:sp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23234DB0-4EF0-8AE1-B1F2-4BB76AB7F03D}"/>
              </a:ext>
            </a:extLst>
          </p:cNvPr>
          <p:cNvSpPr/>
          <p:nvPr/>
        </p:nvSpPr>
        <p:spPr>
          <a:xfrm flipH="1">
            <a:off x="7581014" y="5224108"/>
            <a:ext cx="4610986" cy="1633892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3AE0FA4-E58B-D736-44A0-089F1C974E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595" y="5675192"/>
            <a:ext cx="3599823" cy="7373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85BA57-4EBD-2ECD-D233-3F4F9EB7FAAB}"/>
              </a:ext>
            </a:extLst>
          </p:cNvPr>
          <p:cNvSpPr txBox="1"/>
          <p:nvPr/>
        </p:nvSpPr>
        <p:spPr>
          <a:xfrm>
            <a:off x="880846" y="4630385"/>
            <a:ext cx="8220624" cy="3139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  <a:latin typeface="Libre Franklin SemiBold" pitchFamily="2" charset="77"/>
              </a:rPr>
              <a:t>Back-to-School, Fast Food, Political, Cannabis and Sports Betting Ad Engagement</a:t>
            </a:r>
          </a:p>
        </p:txBody>
      </p:sp>
    </p:spTree>
    <p:extLst>
      <p:ext uri="{BB962C8B-B14F-4D97-AF65-F5344CB8AC3E}">
        <p14:creationId xmlns:p14="http://schemas.microsoft.com/office/powerpoint/2010/main" val="3957438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5" y="570265"/>
            <a:ext cx="7166696" cy="400110"/>
          </a:xfrm>
        </p:spPr>
        <p:txBody>
          <a:bodyPr/>
          <a:lstStyle/>
          <a:p>
            <a:r>
              <a:rPr lang="en-US" sz="2200" dirty="0"/>
              <a:t>Today’s Consumers Are More Aware of OOH Ads for Grocery Sales, Especially Millennials and Gen 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3535A6BA-466A-725D-FD15-0F87F041B257}"/>
              </a:ext>
            </a:extLst>
          </p:cNvPr>
          <p:cNvSpPr txBox="1">
            <a:spLocks/>
          </p:cNvSpPr>
          <p:nvPr/>
        </p:nvSpPr>
        <p:spPr>
          <a:xfrm>
            <a:off x="453304" y="265504"/>
            <a:ext cx="3362557" cy="25265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2"/>
                </a:solidFill>
                <a:latin typeface="Libre Franklin SemiBold" pitchFamily="2" charset="77"/>
                <a:ea typeface="+mj-ea"/>
                <a:cs typeface="Libre Franklin SemiBold" pitchFamily="2" charset="77"/>
              </a:defRPr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OAAA Q2 CONSUMER TRENDS FOR OOH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90A12C-5FE0-DFD5-9C44-E2E3041E3CC1}"/>
              </a:ext>
            </a:extLst>
          </p:cNvPr>
          <p:cNvSpPr txBox="1"/>
          <p:nvPr/>
        </p:nvSpPr>
        <p:spPr>
          <a:xfrm>
            <a:off x="477689" y="1494722"/>
            <a:ext cx="4846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Would you say you are currently paying more attention, less, or the same amount of attention to out-of-home advertising that showcases sales or promotions for groceries compared to 3 and 6 months ago?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BAF25B6-0001-AE3D-1668-11ACE04B02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5625301"/>
              </p:ext>
            </p:extLst>
          </p:nvPr>
        </p:nvGraphicFramePr>
        <p:xfrm>
          <a:off x="453304" y="2073943"/>
          <a:ext cx="5053416" cy="3480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3D820C4-886C-CF84-9BEF-6FD5E93043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7619561"/>
              </p:ext>
            </p:extLst>
          </p:nvPr>
        </p:nvGraphicFramePr>
        <p:xfrm>
          <a:off x="4160867" y="1774709"/>
          <a:ext cx="4164452" cy="4211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D070DCD-67A5-37D0-788C-FA1C0E4780C6}"/>
              </a:ext>
            </a:extLst>
          </p:cNvPr>
          <p:cNvSpPr txBox="1"/>
          <p:nvPr/>
        </p:nvSpPr>
        <p:spPr>
          <a:xfrm>
            <a:off x="5277105" y="1494722"/>
            <a:ext cx="3048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% More</a:t>
            </a:r>
          </a:p>
        </p:txBody>
      </p:sp>
      <p:pic>
        <p:nvPicPr>
          <p:cNvPr id="15" name="Picture Placeholder 35">
            <a:extLst>
              <a:ext uri="{FF2B5EF4-FFF2-40B4-BE49-F238E27FC236}">
                <a16:creationId xmlns:a16="http://schemas.microsoft.com/office/drawing/2014/main" id="{43C1A8A0-FD8C-5BE2-416B-3943482EDB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239" y="-1"/>
            <a:ext cx="3455761" cy="63500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94BB66-2ACF-3DC9-1D27-2E7A83E5A98B}"/>
              </a:ext>
            </a:extLst>
          </p:cNvPr>
          <p:cNvSpPr txBox="1"/>
          <p:nvPr/>
        </p:nvSpPr>
        <p:spPr>
          <a:xfrm>
            <a:off x="102802" y="5700213"/>
            <a:ext cx="5918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endParaRPr lang="en-US" sz="800" dirty="0">
              <a:solidFill>
                <a:srgbClr val="93959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7">
              <a:defRPr/>
            </a:pPr>
            <a:r>
              <a:rPr lang="en-US" sz="800" u="sng" dirty="0">
                <a:solidFill>
                  <a:srgbClr val="9395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GENERAL PUBLIC (N=1000)</a:t>
            </a:r>
          </a:p>
          <a:p>
            <a:pPr defTabSz="914400"/>
            <a:r>
              <a:rPr lang="en-US" sz="800" dirty="0">
                <a:solidFill>
                  <a:srgbClr val="9395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Q21. Would you say you are currently paying more attention, less, or the same amount of attention to OOH</a:t>
            </a:r>
          </a:p>
          <a:p>
            <a:pPr defTabSz="914400"/>
            <a:r>
              <a:rPr lang="en-US" sz="800" dirty="0">
                <a:solidFill>
                  <a:srgbClr val="9395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advertising that showcases sales or promotions for groceries compared to 3 and 6 months ago?</a:t>
            </a:r>
          </a:p>
        </p:txBody>
      </p:sp>
    </p:spTree>
    <p:extLst>
      <p:ext uri="{BB962C8B-B14F-4D97-AF65-F5344CB8AC3E}">
        <p14:creationId xmlns:p14="http://schemas.microsoft.com/office/powerpoint/2010/main" val="3937935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4" y="570265"/>
            <a:ext cx="7191080" cy="400110"/>
          </a:xfrm>
        </p:spPr>
        <p:txBody>
          <a:bodyPr/>
          <a:lstStyle/>
          <a:p>
            <a:r>
              <a:rPr lang="en-US" sz="2200" dirty="0"/>
              <a:t>OOH Ads Help Consumers Save Money on Groceries &amp; They Want to See More of Them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3535A6BA-466A-725D-FD15-0F87F041B257}"/>
              </a:ext>
            </a:extLst>
          </p:cNvPr>
          <p:cNvSpPr txBox="1">
            <a:spLocks/>
          </p:cNvSpPr>
          <p:nvPr/>
        </p:nvSpPr>
        <p:spPr>
          <a:xfrm>
            <a:off x="453304" y="265504"/>
            <a:ext cx="3362557" cy="25265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2"/>
                </a:solidFill>
                <a:latin typeface="Libre Franklin SemiBold" pitchFamily="2" charset="77"/>
                <a:ea typeface="+mj-ea"/>
                <a:cs typeface="Libre Franklin SemiBold" pitchFamily="2" charset="77"/>
              </a:defRPr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OAAA Q2 CONSUMER TRENDS FOR OOH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90A12C-5FE0-DFD5-9C44-E2E3041E3CC1}"/>
              </a:ext>
            </a:extLst>
          </p:cNvPr>
          <p:cNvSpPr txBox="1"/>
          <p:nvPr/>
        </p:nvSpPr>
        <p:spPr>
          <a:xfrm>
            <a:off x="477689" y="1464242"/>
            <a:ext cx="638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How helpful have these out-of-home advertisements you have seen been in helping you save money on groceries?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369584-995B-A15C-2565-EE3B5BE83689}"/>
              </a:ext>
            </a:extLst>
          </p:cNvPr>
          <p:cNvSpPr txBox="1"/>
          <p:nvPr/>
        </p:nvSpPr>
        <p:spPr>
          <a:xfrm>
            <a:off x="477689" y="5683757"/>
            <a:ext cx="619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6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PAYS MORE OR THE SAME ATTENTION TO ADS (N=918)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Libre Franklin" pitchFamily="2" charset="77"/>
              </a:rPr>
              <a:t>Q22. And how helpful have these out-of-home advertisements you have seen been in helping you save money on groceries?</a:t>
            </a:r>
            <a:br>
              <a:rPr lang="en-US" sz="800" dirty="0">
                <a:solidFill>
                  <a:schemeClr val="bg1">
                    <a:lumMod val="65000"/>
                  </a:schemeClr>
                </a:solidFill>
                <a:latin typeface="Libre Franklin" pitchFamily="2" charset="77"/>
              </a:rPr>
            </a:b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Libre Franklin" pitchFamily="2" charset="77"/>
              </a:rPr>
              <a:t>Q23. Would you like to see more out-of-home advertising that showcases sales or promotions for groceries?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8B0E3B-6773-CFFB-529A-B2F951981192}"/>
              </a:ext>
            </a:extLst>
          </p:cNvPr>
          <p:cNvSpPr txBox="1"/>
          <p:nvPr/>
        </p:nvSpPr>
        <p:spPr>
          <a:xfrm>
            <a:off x="477689" y="2127456"/>
            <a:ext cx="619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those who have paid more or the same amount of attention to grocery ads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D5611DB-7CB4-EE23-37E5-E745F2A508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975004"/>
              </p:ext>
            </p:extLst>
          </p:nvPr>
        </p:nvGraphicFramePr>
        <p:xfrm>
          <a:off x="453303" y="2396838"/>
          <a:ext cx="6886281" cy="3227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5732ABD-AE34-A6F6-1D7B-6D9B54C1EA26}"/>
              </a:ext>
            </a:extLst>
          </p:cNvPr>
          <p:cNvSpPr txBox="1"/>
          <p:nvPr/>
        </p:nvSpPr>
        <p:spPr>
          <a:xfrm>
            <a:off x="7646583" y="1464242"/>
            <a:ext cx="40211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Would you like to see more out-of-home advertising that showcases sales or promotions for groceries?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58720D-7F65-A942-E1D4-CC81C575099E}"/>
              </a:ext>
            </a:extLst>
          </p:cNvPr>
          <p:cNvSpPr txBox="1"/>
          <p:nvPr/>
        </p:nvSpPr>
        <p:spPr>
          <a:xfrm>
            <a:off x="7644384" y="2265955"/>
            <a:ext cx="3179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those who have paid more or the same amount of attention to grocery ads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1525F396-24A1-6AA7-C32E-B476564BCF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531372"/>
              </p:ext>
            </p:extLst>
          </p:nvPr>
        </p:nvGraphicFramePr>
        <p:xfrm>
          <a:off x="7046963" y="2790669"/>
          <a:ext cx="3777332" cy="2990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9DC06B24-066F-B882-9DB6-ED7BBAEF47E2}"/>
              </a:ext>
            </a:extLst>
          </p:cNvPr>
          <p:cNvSpPr txBox="1"/>
          <p:nvPr/>
        </p:nvSpPr>
        <p:spPr>
          <a:xfrm>
            <a:off x="10319047" y="3121451"/>
            <a:ext cx="2148458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latin typeface="Libre Franklin Medium" pitchFamily="2" charset="77"/>
              </a:rPr>
              <a:t>82% </a:t>
            </a:r>
            <a:r>
              <a:rPr lang="en-US" sz="1200" dirty="0">
                <a:latin typeface="Libre Franklin Medium" pitchFamily="2" charset="77"/>
              </a:rPr>
              <a:t>Millennials</a:t>
            </a:r>
          </a:p>
          <a:p>
            <a:r>
              <a:rPr lang="en-US" sz="1200" b="1" dirty="0">
                <a:solidFill>
                  <a:schemeClr val="accent2"/>
                </a:solidFill>
                <a:latin typeface="Libre Franklin Medium" pitchFamily="2" charset="77"/>
              </a:rPr>
              <a:t>71% </a:t>
            </a:r>
            <a:r>
              <a:rPr lang="en-US" sz="1200" dirty="0">
                <a:latin typeface="Libre Franklin Medium" pitchFamily="2" charset="77"/>
              </a:rPr>
              <a:t>Urban 1M+</a:t>
            </a:r>
          </a:p>
        </p:txBody>
      </p:sp>
    </p:spTree>
    <p:extLst>
      <p:ext uri="{BB962C8B-B14F-4D97-AF65-F5344CB8AC3E}">
        <p14:creationId xmlns:p14="http://schemas.microsoft.com/office/powerpoint/2010/main" val="888546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521AE294-8558-BC13-E644-0475D1C4A7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4818" y="1"/>
            <a:ext cx="8217179" cy="5269583"/>
          </a:xfrm>
          <a:custGeom>
            <a:avLst/>
            <a:gdLst>
              <a:gd name="connsiteX0" fmla="*/ 0 w 8629770"/>
              <a:gd name="connsiteY0" fmla="*/ 0 h 5751887"/>
              <a:gd name="connsiteX1" fmla="*/ 8629770 w 8629770"/>
              <a:gd name="connsiteY1" fmla="*/ 0 h 5751887"/>
              <a:gd name="connsiteX2" fmla="*/ 8629770 w 8629770"/>
              <a:gd name="connsiteY2" fmla="*/ 5751887 h 5751887"/>
              <a:gd name="connsiteX3" fmla="*/ 958667 w 8629770"/>
              <a:gd name="connsiteY3" fmla="*/ 5751887 h 5751887"/>
              <a:gd name="connsiteX4" fmla="*/ 0 w 8629770"/>
              <a:gd name="connsiteY4" fmla="*/ 4793220 h 57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9770" h="5751887">
                <a:moveTo>
                  <a:pt x="0" y="0"/>
                </a:moveTo>
                <a:lnTo>
                  <a:pt x="8629770" y="0"/>
                </a:lnTo>
                <a:lnTo>
                  <a:pt x="8629770" y="5751887"/>
                </a:lnTo>
                <a:lnTo>
                  <a:pt x="958667" y="5751887"/>
                </a:lnTo>
                <a:cubicBezTo>
                  <a:pt x="429210" y="5751887"/>
                  <a:pt x="0" y="5322677"/>
                  <a:pt x="0" y="47932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60CDFD-C19E-8827-07AA-4A73B5D1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09" y="2091832"/>
            <a:ext cx="3932737" cy="661563"/>
          </a:xfrm>
        </p:spPr>
        <p:txBody>
          <a:bodyPr/>
          <a:lstStyle/>
          <a:p>
            <a:r>
              <a:rPr lang="en-US" sz="3200" dirty="0"/>
              <a:t>OOH Influence on </a:t>
            </a:r>
            <a:br>
              <a:rPr lang="en-US" sz="3200" dirty="0"/>
            </a:br>
            <a:r>
              <a:rPr lang="en-US" sz="3200" dirty="0"/>
              <a:t>Back-to-School Shopping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0A09D-0266-55E5-CB0E-FE279A6FD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5661C-A324-C6A4-9D89-85417CF35040}"/>
              </a:ext>
            </a:extLst>
          </p:cNvPr>
          <p:cNvGrpSpPr/>
          <p:nvPr/>
        </p:nvGrpSpPr>
        <p:grpSpPr>
          <a:xfrm>
            <a:off x="10143460" y="0"/>
            <a:ext cx="2048538" cy="574158"/>
            <a:chOff x="10143460" y="0"/>
            <a:chExt cx="2048538" cy="574158"/>
          </a:xfrm>
        </p:grpSpPr>
        <p:sp>
          <p:nvSpPr>
            <p:cNvPr id="10" name="Round Single Corner Rectangle 9">
              <a:extLst>
                <a:ext uri="{FF2B5EF4-FFF2-40B4-BE49-F238E27FC236}">
                  <a16:creationId xmlns:a16="http://schemas.microsoft.com/office/drawing/2014/main" id="{89E0D028-D951-063C-A2CF-F84905437AE0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7E7BC24-4F97-890F-5FFF-B783E8C3E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612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4" y="232524"/>
            <a:ext cx="6398599" cy="798831"/>
          </a:xfrm>
        </p:spPr>
        <p:txBody>
          <a:bodyPr/>
          <a:lstStyle/>
          <a:p>
            <a:r>
              <a:rPr lang="en-US" sz="2200" dirty="0"/>
              <a:t>With In-Person Learning Resuming, </a:t>
            </a:r>
            <a:br>
              <a:rPr lang="en-US" sz="2200" dirty="0"/>
            </a:br>
            <a:r>
              <a:rPr lang="en-US" sz="2200" dirty="0"/>
              <a:t>Majority of BTS Shoppers Plan to Spend More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395C0B9-184B-EE0E-E565-B5845C5CB7D3}"/>
              </a:ext>
            </a:extLst>
          </p:cNvPr>
          <p:cNvSpPr txBox="1"/>
          <p:nvPr/>
        </p:nvSpPr>
        <p:spPr>
          <a:xfrm>
            <a:off x="9880818" y="5322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29472A8-DF88-1ADA-34C8-12A6FCA52A60}"/>
              </a:ext>
            </a:extLst>
          </p:cNvPr>
          <p:cNvGraphicFramePr/>
          <p:nvPr/>
        </p:nvGraphicFramePr>
        <p:xfrm>
          <a:off x="6654804" y="2298807"/>
          <a:ext cx="4866733" cy="3489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B3E3A64-0C19-4A7A-39AE-D4DC3A4E42CF}"/>
              </a:ext>
            </a:extLst>
          </p:cNvPr>
          <p:cNvSpPr txBox="1"/>
          <p:nvPr/>
        </p:nvSpPr>
        <p:spPr>
          <a:xfrm>
            <a:off x="6654804" y="1421766"/>
            <a:ext cx="5193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Generally speaking, </a:t>
            </a:r>
            <a:b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</a:br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how much more do you plan on spending?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CE9E2-87B2-6369-397F-96DC85326C8A}"/>
              </a:ext>
            </a:extLst>
          </p:cNvPr>
          <p:cNvSpPr txBox="1"/>
          <p:nvPr/>
        </p:nvSpPr>
        <p:spPr>
          <a:xfrm>
            <a:off x="6654804" y="2733325"/>
            <a:ext cx="1355229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latin typeface="Libre Franklin" pitchFamily="2" charset="77"/>
              </a:rPr>
              <a:t>43% </a:t>
            </a:r>
            <a:r>
              <a:rPr lang="en-US" sz="1200" dirty="0">
                <a:latin typeface="Libre Franklin Medium" pitchFamily="2" charset="77"/>
              </a:rPr>
              <a:t>Urban 1M+</a:t>
            </a:r>
          </a:p>
          <a:p>
            <a:r>
              <a:rPr lang="en-US" sz="1200" b="1" dirty="0">
                <a:solidFill>
                  <a:schemeClr val="accent2"/>
                </a:solidFill>
                <a:latin typeface="Libre Franklin" pitchFamily="2" charset="77"/>
              </a:rPr>
              <a:t>36%</a:t>
            </a:r>
            <a:r>
              <a:rPr lang="en-US" sz="1200" dirty="0">
                <a:solidFill>
                  <a:schemeClr val="accent1"/>
                </a:solidFill>
                <a:latin typeface="Libre Franklin Medium" pitchFamily="2" charset="77"/>
              </a:rPr>
              <a:t> </a:t>
            </a:r>
            <a:r>
              <a:rPr lang="en-US" sz="1200" dirty="0">
                <a:latin typeface="Libre Franklin Medium" pitchFamily="2" charset="77"/>
              </a:rPr>
              <a:t>Men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537630" y="1345505"/>
            <a:ext cx="5710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Now that the majority of education is back to in-person learning, do you plan to spend more on back-to-school products this year versus last?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589988-AE2D-C13D-F716-13117CF7CE8B}"/>
              </a:ext>
            </a:extLst>
          </p:cNvPr>
          <p:cNvGrpSpPr/>
          <p:nvPr/>
        </p:nvGrpSpPr>
        <p:grpSpPr>
          <a:xfrm>
            <a:off x="1044041" y="1840792"/>
            <a:ext cx="6241658" cy="4015135"/>
            <a:chOff x="1044041" y="1667067"/>
            <a:chExt cx="6241658" cy="4416648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EC1297C2-C9B4-370E-F48F-A12C4D7CB8CA}"/>
                </a:ext>
              </a:extLst>
            </p:cNvPr>
            <p:cNvGraphicFramePr/>
            <p:nvPr/>
          </p:nvGraphicFramePr>
          <p:xfrm>
            <a:off x="1044041" y="1667067"/>
            <a:ext cx="4804144" cy="44166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E61F1F48-0C67-2EF5-FF4B-8F3E1C34699D}"/>
                </a:ext>
              </a:extLst>
            </p:cNvPr>
            <p:cNvSpPr/>
            <p:nvPr/>
          </p:nvSpPr>
          <p:spPr>
            <a:xfrm rot="10800000">
              <a:off x="3997000" y="2411039"/>
              <a:ext cx="855062" cy="2427160"/>
            </a:xfrm>
            <a:prstGeom prst="leftBrace">
              <a:avLst>
                <a:gd name="adj1" fmla="val 64513"/>
                <a:gd name="adj2" fmla="val 50000"/>
              </a:avLst>
            </a:prstGeom>
            <a:ln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2953C4B-4915-B7D8-6438-9B3117B83625}"/>
                </a:ext>
              </a:extLst>
            </p:cNvPr>
            <p:cNvCxnSpPr/>
            <p:nvPr/>
          </p:nvCxnSpPr>
          <p:spPr>
            <a:xfrm>
              <a:off x="6007037" y="3627667"/>
              <a:ext cx="1278662" cy="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00706F8-1F1E-88B4-C9F3-F1364D94C969}"/>
                </a:ext>
              </a:extLst>
            </p:cNvPr>
            <p:cNvGrpSpPr/>
            <p:nvPr/>
          </p:nvGrpSpPr>
          <p:grpSpPr>
            <a:xfrm>
              <a:off x="4892717" y="3329786"/>
              <a:ext cx="2367253" cy="851601"/>
              <a:chOff x="4272732" y="3294540"/>
              <a:chExt cx="2367253" cy="85160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C7F5DB2-42B3-C211-FE91-B71CE0D18C97}"/>
                  </a:ext>
                </a:extLst>
              </p:cNvPr>
              <p:cNvSpPr txBox="1"/>
              <p:nvPr/>
            </p:nvSpPr>
            <p:spPr>
              <a:xfrm>
                <a:off x="4272732" y="3294540"/>
                <a:ext cx="1355229" cy="58477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n-US" sz="3200" b="1" dirty="0">
                    <a:solidFill>
                      <a:schemeClr val="accent3"/>
                    </a:solidFill>
                    <a:latin typeface="Libre Franklin" pitchFamily="2" charset="77"/>
                  </a:rPr>
                  <a:t>75%</a:t>
                </a:r>
                <a:endParaRPr lang="en-US" sz="1200" dirty="0">
                  <a:solidFill>
                    <a:schemeClr val="accent3"/>
                  </a:solidFill>
                  <a:latin typeface="Libre Franklin" pitchFamily="2" charset="77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018A62-0BF8-42DF-15C9-68CD0F7CA097}"/>
                  </a:ext>
                </a:extLst>
              </p:cNvPr>
              <p:cNvSpPr txBox="1"/>
              <p:nvPr/>
            </p:nvSpPr>
            <p:spPr>
              <a:xfrm>
                <a:off x="4272732" y="3776809"/>
                <a:ext cx="2367253" cy="36933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en-US" dirty="0">
                    <a:solidFill>
                      <a:schemeClr val="accent3"/>
                    </a:solidFill>
                    <a:latin typeface="Libre Franklin" pitchFamily="2" charset="77"/>
                  </a:rPr>
                  <a:t>plan to spend more</a:t>
                </a:r>
                <a:endParaRPr lang="en-US" sz="900" dirty="0">
                  <a:solidFill>
                    <a:schemeClr val="accent3"/>
                  </a:solidFill>
                  <a:latin typeface="Libre Franklin" pitchFamily="2" charset="77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1A40FCC-8A63-C9AE-218E-33B4FDA323EB}"/>
              </a:ext>
            </a:extLst>
          </p:cNvPr>
          <p:cNvSpPr txBox="1"/>
          <p:nvPr/>
        </p:nvSpPr>
        <p:spPr>
          <a:xfrm>
            <a:off x="537630" y="2062786"/>
            <a:ext cx="5570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Libre Franklin Medium" pitchFamily="2" charset="77"/>
              </a:rPr>
              <a:t>Among back-to-school shoppers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6EF676-11AF-4C31-A121-D35ECD005EFA}"/>
              </a:ext>
            </a:extLst>
          </p:cNvPr>
          <p:cNvSpPr txBox="1"/>
          <p:nvPr/>
        </p:nvSpPr>
        <p:spPr>
          <a:xfrm>
            <a:off x="6466111" y="2062786"/>
            <a:ext cx="5570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Libre Franklin Medium" pitchFamily="2" charset="77"/>
              </a:rPr>
              <a:t>Among back-to-school shoppers planning to spend more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BED84-C4A4-110B-1B55-9F809416A4F0}"/>
              </a:ext>
            </a:extLst>
          </p:cNvPr>
          <p:cNvSpPr txBox="1"/>
          <p:nvPr/>
        </p:nvSpPr>
        <p:spPr>
          <a:xfrm>
            <a:off x="477689" y="5779787"/>
            <a:ext cx="1065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BACK TO SCHOOL SHOPPERS (N=427); SPENDING MORE ON BTS SHOPPING (N=320) </a:t>
            </a:r>
          </a:p>
          <a:p>
            <a:pPr lvl="0" defTabSz="914377"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Q11. And now that the majority of education is back to in-person learning, do you plan to spend more on back-to-school products this year versus last?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Q12. Generally speaking, how much more do you plan on spending?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AC65F6B-F8FB-8ACF-3ACD-531753451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94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35">
            <a:extLst>
              <a:ext uri="{FF2B5EF4-FFF2-40B4-BE49-F238E27FC236}">
                <a16:creationId xmlns:a16="http://schemas.microsoft.com/office/drawing/2014/main" id="{0E9BCCDC-F71D-3C0B-2DF5-E999A3BA8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357" y="0"/>
            <a:ext cx="4255643" cy="6358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5" y="232524"/>
            <a:ext cx="6533284" cy="798831"/>
          </a:xfrm>
        </p:spPr>
        <p:txBody>
          <a:bodyPr/>
          <a:lstStyle/>
          <a:p>
            <a:r>
              <a:rPr lang="en-US" sz="2200" dirty="0"/>
              <a:t>More Than Half of BTS Shoppers Plan to Spend Up to $500 and a Third Say Between $500-$1K</a:t>
            </a:r>
            <a:br>
              <a:rPr lang="en-US" sz="2200" dirty="0"/>
            </a:br>
            <a:endParaRPr lang="en-US" sz="2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453304" y="1345505"/>
            <a:ext cx="7131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How much do you plan to spend this year on back-to-school products? </a:t>
            </a:r>
            <a:b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</a:br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Your best guess is fine.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A40FCC-8A63-C9AE-218E-33B4FDA323EB}"/>
              </a:ext>
            </a:extLst>
          </p:cNvPr>
          <p:cNvSpPr txBox="1"/>
          <p:nvPr/>
        </p:nvSpPr>
        <p:spPr>
          <a:xfrm>
            <a:off x="477689" y="1838520"/>
            <a:ext cx="5570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back-to-school shoppers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BED84-C4A4-110B-1B55-9F809416A4F0}"/>
              </a:ext>
            </a:extLst>
          </p:cNvPr>
          <p:cNvSpPr txBox="1"/>
          <p:nvPr/>
        </p:nvSpPr>
        <p:spPr>
          <a:xfrm>
            <a:off x="477689" y="5779787"/>
            <a:ext cx="4942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BACK TO SCHOOL SHOPPERS (N=444)</a:t>
            </a:r>
          </a:p>
          <a:p>
            <a:pPr lvl="0" defTabSz="914377"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Q10. How much do you plan to spend this year on back-to-school products? Your best guess is fine.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D8B185-82EC-B1DE-DCD9-9D0348AB0D52}"/>
              </a:ext>
            </a:extLst>
          </p:cNvPr>
          <p:cNvGrpSpPr/>
          <p:nvPr/>
        </p:nvGrpSpPr>
        <p:grpSpPr>
          <a:xfrm>
            <a:off x="1743194" y="1724817"/>
            <a:ext cx="6284065" cy="3838382"/>
            <a:chOff x="1771770" y="1724817"/>
            <a:chExt cx="6284065" cy="3838382"/>
          </a:xfrm>
        </p:grpSpPr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6C8EEDDB-319C-853F-066F-8E6BB245E065}"/>
                </a:ext>
              </a:extLst>
            </p:cNvPr>
            <p:cNvGraphicFramePr/>
            <p:nvPr/>
          </p:nvGraphicFramePr>
          <p:xfrm>
            <a:off x="1771770" y="1724817"/>
            <a:ext cx="4866733" cy="38383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07D8ED-EAC0-7A3D-F29F-81E41B443860}"/>
                </a:ext>
              </a:extLst>
            </p:cNvPr>
            <p:cNvSpPr txBox="1"/>
            <p:nvPr/>
          </p:nvSpPr>
          <p:spPr>
            <a:xfrm>
              <a:off x="1771770" y="4521277"/>
              <a:ext cx="177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2"/>
                  </a:solidFill>
                  <a:latin typeface="Libre Franklin" pitchFamily="2" charset="77"/>
                </a:rPr>
                <a:t>69% </a:t>
              </a:r>
              <a:r>
                <a:rPr lang="en-US" sz="1200" dirty="0">
                  <a:latin typeface="Libre Franklin" pitchFamily="2" charset="77"/>
                </a:rPr>
                <a:t>Women</a:t>
              </a:r>
            </a:p>
            <a:p>
              <a:r>
                <a:rPr lang="en-US" sz="1200" b="1" dirty="0">
                  <a:solidFill>
                    <a:schemeClr val="accent2"/>
                  </a:solidFill>
                  <a:latin typeface="Libre Franklin" pitchFamily="2" charset="77"/>
                </a:rPr>
                <a:t>61% </a:t>
              </a:r>
              <a:r>
                <a:rPr lang="en-US" sz="1200" dirty="0">
                  <a:latin typeface="Libre Franklin" pitchFamily="2" charset="77"/>
                </a:rPr>
                <a:t>Gen X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D097DC-CA6B-6331-5D5D-71E75EB37FEB}"/>
                </a:ext>
              </a:extLst>
            </p:cNvPr>
            <p:cNvSpPr txBox="1"/>
            <p:nvPr/>
          </p:nvSpPr>
          <p:spPr>
            <a:xfrm>
              <a:off x="5677298" y="1977019"/>
              <a:ext cx="177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4"/>
                  </a:solidFill>
                  <a:latin typeface="Libre Franklin" pitchFamily="2" charset="77"/>
                </a:rPr>
                <a:t>46% </a:t>
              </a:r>
              <a:r>
                <a:rPr lang="en-US" sz="1200" dirty="0">
                  <a:latin typeface="Libre Franklin" pitchFamily="2" charset="77"/>
                </a:rPr>
                <a:t>Men</a:t>
              </a:r>
            </a:p>
            <a:p>
              <a:r>
                <a:rPr lang="en-US" sz="1200" b="1" dirty="0">
                  <a:solidFill>
                    <a:schemeClr val="accent4"/>
                  </a:solidFill>
                  <a:latin typeface="Libre Franklin" pitchFamily="2" charset="77"/>
                </a:rPr>
                <a:t>45% </a:t>
              </a:r>
              <a:r>
                <a:rPr lang="en-US" sz="1200" dirty="0">
                  <a:latin typeface="Libre Franklin" pitchFamily="2" charset="77"/>
                </a:rPr>
                <a:t>Millennials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6CF8734-86CF-D65D-0399-00ECE348A1F3}"/>
                </a:ext>
              </a:extLst>
            </p:cNvPr>
            <p:cNvSpPr txBox="1"/>
            <p:nvPr/>
          </p:nvSpPr>
          <p:spPr>
            <a:xfrm>
              <a:off x="6282264" y="3390085"/>
              <a:ext cx="1773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  <a:latin typeface="Libre Franklin" pitchFamily="2" charset="77"/>
                </a:rPr>
                <a:t>15% </a:t>
              </a:r>
              <a:r>
                <a:rPr lang="en-US" sz="1200" dirty="0">
                  <a:latin typeface="Libre Franklin" pitchFamily="2" charset="77"/>
                </a:rPr>
                <a:t>Urban 1M+</a:t>
              </a:r>
            </a:p>
            <a:p>
              <a:r>
                <a:rPr lang="en-US" sz="1200" dirty="0">
                  <a:solidFill>
                    <a:schemeClr val="tx2"/>
                  </a:solidFill>
                  <a:latin typeface="Libre Franklin" pitchFamily="2" charset="77"/>
                </a:rPr>
                <a:t>14% </a:t>
              </a:r>
              <a:r>
                <a:rPr lang="en-US" sz="1200" dirty="0">
                  <a:latin typeface="Libre Franklin" pitchFamily="2" charset="77"/>
                </a:rPr>
                <a:t>100K+ HHI</a:t>
              </a:r>
            </a:p>
          </p:txBody>
        </p:sp>
      </p:grp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E35C5AC5-7E88-26E9-CA11-E3D0C23AB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42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Placeholder 35">
            <a:extLst>
              <a:ext uri="{FF2B5EF4-FFF2-40B4-BE49-F238E27FC236}">
                <a16:creationId xmlns:a16="http://schemas.microsoft.com/office/drawing/2014/main" id="{24EABD09-2C56-0373-90BB-F6D31893E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255" y="0"/>
            <a:ext cx="4774746" cy="6358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5" y="232524"/>
            <a:ext cx="5904633" cy="798831"/>
          </a:xfrm>
        </p:spPr>
        <p:txBody>
          <a:bodyPr/>
          <a:lstStyle/>
          <a:p>
            <a:r>
              <a:rPr lang="en-US" sz="2200" dirty="0"/>
              <a:t>Most Plan to Do Majority of BTS Shopping in Mid-To-Late Summer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E35C5AC5-7E88-26E9-CA11-E3D0C23AB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B57D97-5207-936E-020E-19B2A3A4283B}"/>
              </a:ext>
            </a:extLst>
          </p:cNvPr>
          <p:cNvSpPr txBox="1"/>
          <p:nvPr/>
        </p:nvSpPr>
        <p:spPr>
          <a:xfrm>
            <a:off x="7980405" y="1322620"/>
            <a:ext cx="3673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ibre Franklin Medium" pitchFamily="2" charset="77"/>
              </a:rPr>
              <a:t>What education level will the majority of your back-to-school purchases be for?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7F093D-05F0-44DE-7E42-3EDEB3E449E5}"/>
              </a:ext>
            </a:extLst>
          </p:cNvPr>
          <p:cNvSpPr txBox="1"/>
          <p:nvPr/>
        </p:nvSpPr>
        <p:spPr>
          <a:xfrm>
            <a:off x="7980406" y="1966124"/>
            <a:ext cx="294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Libre Franklin Medium" pitchFamily="2" charset="77"/>
              </a:rPr>
              <a:t>Among back-to-school shoppers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7DD9FF23-6141-37B8-D951-CDEE02C5CA3F}"/>
              </a:ext>
            </a:extLst>
          </p:cNvPr>
          <p:cNvGraphicFramePr/>
          <p:nvPr/>
        </p:nvGraphicFramePr>
        <p:xfrm>
          <a:off x="7877303" y="2374088"/>
          <a:ext cx="4772491" cy="3512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5214ABB-67DD-793E-D260-D35852BF2FA9}"/>
              </a:ext>
            </a:extLst>
          </p:cNvPr>
          <p:cNvSpPr txBox="1"/>
          <p:nvPr/>
        </p:nvSpPr>
        <p:spPr>
          <a:xfrm>
            <a:off x="453305" y="1344975"/>
            <a:ext cx="7149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When do you plan to do the majority of your back-to-school shopping?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68B2A3-7BE3-E3FB-E516-F5EC0B6BF170}"/>
              </a:ext>
            </a:extLst>
          </p:cNvPr>
          <p:cNvGrpSpPr/>
          <p:nvPr/>
        </p:nvGrpSpPr>
        <p:grpSpPr>
          <a:xfrm>
            <a:off x="259068" y="1976757"/>
            <a:ext cx="6822216" cy="3871160"/>
            <a:chOff x="282234" y="1934768"/>
            <a:chExt cx="7504437" cy="4258277"/>
          </a:xfrm>
        </p:grpSpPr>
        <p:pic>
          <p:nvPicPr>
            <p:cNvPr id="46" name="Picture 45" descr="A picture containing text, monitor, indoor, television&#10;&#10;Description automatically generated">
              <a:extLst>
                <a:ext uri="{FF2B5EF4-FFF2-40B4-BE49-F238E27FC236}">
                  <a16:creationId xmlns:a16="http://schemas.microsoft.com/office/drawing/2014/main" id="{281678E0-6822-AEDF-B248-238AE45B3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234" y="1934768"/>
              <a:ext cx="7504437" cy="4258277"/>
            </a:xfrm>
            <a:prstGeom prst="rect">
              <a:avLst/>
            </a:prstGeom>
          </p:spPr>
        </p:pic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48" name="Chart 47">
                  <a:extLst>
                    <a:ext uri="{FF2B5EF4-FFF2-40B4-BE49-F238E27FC236}">
                      <a16:creationId xmlns:a16="http://schemas.microsoft.com/office/drawing/2014/main" id="{BEFF8F38-06FB-9086-E6AD-D09E1727DDBD}"/>
                    </a:ext>
                  </a:extLst>
                </p:cNvPr>
                <p:cNvGraphicFramePr/>
                <p:nvPr/>
              </p:nvGraphicFramePr>
              <p:xfrm>
                <a:off x="764695" y="2270012"/>
                <a:ext cx="6577535" cy="3456611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6"/>
                </a:graphicData>
              </a:graphic>
            </p:graphicFrame>
          </mc:Choice>
          <mc:Fallback xmlns="">
            <p:pic>
              <p:nvPicPr>
                <p:cNvPr id="48" name="Chart 47">
                  <a:extLst>
                    <a:ext uri="{FF2B5EF4-FFF2-40B4-BE49-F238E27FC236}">
                      <a16:creationId xmlns:a16="http://schemas.microsoft.com/office/drawing/2014/main" id="{BEFF8F38-06FB-9086-E6AD-D09E1727DDB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7669" y="2281524"/>
                  <a:ext cx="5979578" cy="314237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7CC6127-B8B8-6A15-2312-DE56D6B11067}"/>
              </a:ext>
            </a:extLst>
          </p:cNvPr>
          <p:cNvGrpSpPr/>
          <p:nvPr/>
        </p:nvGrpSpPr>
        <p:grpSpPr>
          <a:xfrm>
            <a:off x="1241369" y="2981020"/>
            <a:ext cx="1571626" cy="1652730"/>
            <a:chOff x="1241369" y="2981020"/>
            <a:chExt cx="1571626" cy="16527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47CF36-0BDF-EECB-C524-05AB33F3FC16}"/>
                </a:ext>
              </a:extLst>
            </p:cNvPr>
            <p:cNvSpPr txBox="1"/>
            <p:nvPr/>
          </p:nvSpPr>
          <p:spPr>
            <a:xfrm>
              <a:off x="1241369" y="4158096"/>
              <a:ext cx="1571626" cy="475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Libre Franklin SemiBold" pitchFamily="2" charset="77"/>
                </a:rPr>
                <a:t>43%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91935F9-5C56-5E9B-C0BE-4C2B76660B3C}"/>
                </a:ext>
              </a:extLst>
            </p:cNvPr>
            <p:cNvGrpSpPr/>
            <p:nvPr/>
          </p:nvGrpSpPr>
          <p:grpSpPr>
            <a:xfrm>
              <a:off x="1418649" y="2981020"/>
              <a:ext cx="1217066" cy="1217066"/>
              <a:chOff x="1263360" y="2507613"/>
              <a:chExt cx="1338773" cy="1338773"/>
            </a:xfrm>
          </p:grpSpPr>
          <p:pic>
            <p:nvPicPr>
              <p:cNvPr id="10" name="Graphic 9" descr="Flip calendar outline">
                <a:extLst>
                  <a:ext uri="{FF2B5EF4-FFF2-40B4-BE49-F238E27FC236}">
                    <a16:creationId xmlns:a16="http://schemas.microsoft.com/office/drawing/2014/main" id="{F2395B3D-C43D-17B8-2A39-CBDF3D87D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263360" y="2507613"/>
                <a:ext cx="1338773" cy="133877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3B36603-13FF-28DA-E6F5-90DA3BAAC153}"/>
                  </a:ext>
                </a:extLst>
              </p:cNvPr>
              <p:cNvSpPr txBox="1"/>
              <p:nvPr/>
            </p:nvSpPr>
            <p:spPr>
              <a:xfrm>
                <a:off x="1461258" y="3105968"/>
                <a:ext cx="942975" cy="440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Libre Franklin SemiBold" pitchFamily="2" charset="77"/>
                  </a:rPr>
                  <a:t>AUG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6CC82-6508-D2B5-D3C6-2B8D1B868934}"/>
              </a:ext>
            </a:extLst>
          </p:cNvPr>
          <p:cNvGrpSpPr/>
          <p:nvPr/>
        </p:nvGrpSpPr>
        <p:grpSpPr>
          <a:xfrm>
            <a:off x="3125802" y="3169128"/>
            <a:ext cx="1571626" cy="1364476"/>
            <a:chOff x="3465803" y="2574481"/>
            <a:chExt cx="1728788" cy="150092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9D0769-E669-1696-00D3-15E085BD280E}"/>
                </a:ext>
              </a:extLst>
            </p:cNvPr>
            <p:cNvSpPr txBox="1"/>
            <p:nvPr/>
          </p:nvSpPr>
          <p:spPr>
            <a:xfrm>
              <a:off x="3465803" y="3635284"/>
              <a:ext cx="1728788" cy="4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ibre Franklin SemiBold" pitchFamily="2" charset="77"/>
                </a:rPr>
                <a:t>20%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6CF2E52-63E1-EA62-44D2-0C6B21578510}"/>
                </a:ext>
              </a:extLst>
            </p:cNvPr>
            <p:cNvGrpSpPr/>
            <p:nvPr/>
          </p:nvGrpSpPr>
          <p:grpSpPr>
            <a:xfrm>
              <a:off x="3740715" y="2574481"/>
              <a:ext cx="1106424" cy="1106424"/>
              <a:chOff x="1263360" y="2507613"/>
              <a:chExt cx="1338773" cy="1338773"/>
            </a:xfrm>
          </p:grpSpPr>
          <p:pic>
            <p:nvPicPr>
              <p:cNvPr id="33" name="Graphic 32" descr="Flip calendar outline">
                <a:extLst>
                  <a:ext uri="{FF2B5EF4-FFF2-40B4-BE49-F238E27FC236}">
                    <a16:creationId xmlns:a16="http://schemas.microsoft.com/office/drawing/2014/main" id="{738C1556-C9F3-167F-E071-B1DB86496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263360" y="2507613"/>
                <a:ext cx="1338773" cy="1338773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ACD75B4-8122-BBA2-EDFA-3BE5EA0E2590}"/>
                  </a:ext>
                </a:extLst>
              </p:cNvPr>
              <p:cNvSpPr txBox="1"/>
              <p:nvPr/>
            </p:nvSpPr>
            <p:spPr>
              <a:xfrm>
                <a:off x="1461258" y="3105968"/>
                <a:ext cx="942975" cy="44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Libre Franklin SemiBold" pitchFamily="2" charset="77"/>
                  </a:rPr>
                  <a:t>JUL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6ED7BA-9F85-CC87-DEED-9353A3BB626F}"/>
              </a:ext>
            </a:extLst>
          </p:cNvPr>
          <p:cNvGrpSpPr/>
          <p:nvPr/>
        </p:nvGrpSpPr>
        <p:grpSpPr>
          <a:xfrm>
            <a:off x="5390087" y="2730935"/>
            <a:ext cx="1571626" cy="1108269"/>
            <a:chOff x="5232925" y="2374088"/>
            <a:chExt cx="1728788" cy="121909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272F4CB-CA72-FD29-0F11-DCE452CEEFE6}"/>
                </a:ext>
              </a:extLst>
            </p:cNvPr>
            <p:cNvGrpSpPr/>
            <p:nvPr/>
          </p:nvGrpSpPr>
          <p:grpSpPr>
            <a:xfrm>
              <a:off x="5612644" y="2374088"/>
              <a:ext cx="914400" cy="914400"/>
              <a:chOff x="1263360" y="2507613"/>
              <a:chExt cx="1338773" cy="1338773"/>
            </a:xfrm>
          </p:grpSpPr>
          <p:pic>
            <p:nvPicPr>
              <p:cNvPr id="36" name="Graphic 35" descr="Flip calendar outline">
                <a:extLst>
                  <a:ext uri="{FF2B5EF4-FFF2-40B4-BE49-F238E27FC236}">
                    <a16:creationId xmlns:a16="http://schemas.microsoft.com/office/drawing/2014/main" id="{59462561-97E9-4ACD-CA5C-9F4EB62E4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263360" y="2507613"/>
                <a:ext cx="1338773" cy="1338773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680FD28-A6BA-C766-39CD-B6FAFCFEBDA8}"/>
                  </a:ext>
                </a:extLst>
              </p:cNvPr>
              <p:cNvSpPr txBox="1"/>
              <p:nvPr/>
            </p:nvSpPr>
            <p:spPr>
              <a:xfrm>
                <a:off x="1461258" y="3105969"/>
                <a:ext cx="942976" cy="495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Libre Franklin SemiBold" pitchFamily="2" charset="77"/>
                  </a:rPr>
                  <a:t>SEP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0D253AD-9057-E3D8-A154-D0DE546B6C75}"/>
                </a:ext>
              </a:extLst>
            </p:cNvPr>
            <p:cNvSpPr txBox="1"/>
            <p:nvPr/>
          </p:nvSpPr>
          <p:spPr>
            <a:xfrm>
              <a:off x="5232925" y="3254630"/>
              <a:ext cx="1728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Libre Franklin SemiBold" pitchFamily="2" charset="77"/>
                </a:rPr>
                <a:t>10%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EA92E50-C64A-2CFF-691C-521FA2EFFA6C}"/>
              </a:ext>
            </a:extLst>
          </p:cNvPr>
          <p:cNvSpPr txBox="1"/>
          <p:nvPr/>
        </p:nvSpPr>
        <p:spPr>
          <a:xfrm>
            <a:off x="4572442" y="2570368"/>
            <a:ext cx="1003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Libre Franklin SemiBold" pitchFamily="2" charset="77"/>
              </a:rPr>
              <a:t>I plan to buy a little each month from now until the start of school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E52FA3-73C1-0A8D-9FCB-DD8587D873CD}"/>
              </a:ext>
            </a:extLst>
          </p:cNvPr>
          <p:cNvSpPr txBox="1"/>
          <p:nvPr/>
        </p:nvSpPr>
        <p:spPr>
          <a:xfrm>
            <a:off x="4537499" y="3689542"/>
            <a:ext cx="1073442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Libre Franklin SemiBold" pitchFamily="2" charset="77"/>
              </a:rPr>
              <a:t>13%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C8ED917-9D58-81C8-95BE-F5F4BCC67C72}"/>
              </a:ext>
            </a:extLst>
          </p:cNvPr>
          <p:cNvGrpSpPr/>
          <p:nvPr/>
        </p:nvGrpSpPr>
        <p:grpSpPr>
          <a:xfrm>
            <a:off x="4257619" y="4241415"/>
            <a:ext cx="1571626" cy="1086904"/>
            <a:chOff x="5232925" y="2374088"/>
            <a:chExt cx="1728788" cy="119559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0F557C1-08D8-7E7B-FE4E-C1B1BDBCBDC7}"/>
                </a:ext>
              </a:extLst>
            </p:cNvPr>
            <p:cNvGrpSpPr/>
            <p:nvPr/>
          </p:nvGrpSpPr>
          <p:grpSpPr>
            <a:xfrm>
              <a:off x="5612644" y="2374088"/>
              <a:ext cx="914400" cy="914400"/>
              <a:chOff x="1263360" y="2507613"/>
              <a:chExt cx="1338773" cy="1338773"/>
            </a:xfrm>
          </p:grpSpPr>
          <p:pic>
            <p:nvPicPr>
              <p:cNvPr id="59" name="Graphic 58" descr="Flip calendar outline">
                <a:extLst>
                  <a:ext uri="{FF2B5EF4-FFF2-40B4-BE49-F238E27FC236}">
                    <a16:creationId xmlns:a16="http://schemas.microsoft.com/office/drawing/2014/main" id="{A57EA9CD-3294-4F4E-7569-323588176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263360" y="2507613"/>
                <a:ext cx="1338773" cy="133877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B40B95E-49E1-EA61-9BDC-7F0741745947}"/>
                  </a:ext>
                </a:extLst>
              </p:cNvPr>
              <p:cNvSpPr txBox="1"/>
              <p:nvPr/>
            </p:nvSpPr>
            <p:spPr>
              <a:xfrm>
                <a:off x="1461258" y="3105969"/>
                <a:ext cx="942976" cy="495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Libre Franklin SemiBold" pitchFamily="2" charset="77"/>
                  </a:rPr>
                  <a:t>JUN</a:t>
                </a: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E4C3083-1E3B-1B3A-49B9-3ED657CE876F}"/>
                </a:ext>
              </a:extLst>
            </p:cNvPr>
            <p:cNvSpPr txBox="1"/>
            <p:nvPr/>
          </p:nvSpPr>
          <p:spPr>
            <a:xfrm>
              <a:off x="5232925" y="3231129"/>
              <a:ext cx="1728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Libre Franklin SemiBold" pitchFamily="2" charset="77"/>
                </a:rPr>
                <a:t>7%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4703ED6-F5DC-ADBC-FBAC-E06A0E128363}"/>
              </a:ext>
            </a:extLst>
          </p:cNvPr>
          <p:cNvGrpSpPr/>
          <p:nvPr/>
        </p:nvGrpSpPr>
        <p:grpSpPr>
          <a:xfrm>
            <a:off x="5628184" y="4252592"/>
            <a:ext cx="941188" cy="1067614"/>
            <a:chOff x="4679633" y="4252592"/>
            <a:chExt cx="941188" cy="106761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F50124B-B94B-76FB-1494-81760BA60710}"/>
                </a:ext>
              </a:extLst>
            </p:cNvPr>
            <p:cNvSpPr txBox="1"/>
            <p:nvPr/>
          </p:nvSpPr>
          <p:spPr>
            <a:xfrm>
              <a:off x="4679633" y="4252592"/>
              <a:ext cx="941188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>
                      <a:lumMod val="50000"/>
                    </a:schemeClr>
                  </a:solidFill>
                  <a:latin typeface="Libre Franklin SemiBold" pitchFamily="2" charset="77"/>
                </a:rPr>
                <a:t> No specific month planned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0992CB6-F300-FAD2-09A1-11031AA71BF4}"/>
                </a:ext>
              </a:extLst>
            </p:cNvPr>
            <p:cNvSpPr txBox="1"/>
            <p:nvPr/>
          </p:nvSpPr>
          <p:spPr>
            <a:xfrm>
              <a:off x="4706657" y="5012430"/>
              <a:ext cx="88714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Libre Franklin SemiBold" pitchFamily="2" charset="77"/>
                </a:rPr>
                <a:t>7%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10FBA56B-21F9-F39F-0930-22319BAB3BAE}"/>
              </a:ext>
            </a:extLst>
          </p:cNvPr>
          <p:cNvSpPr txBox="1"/>
          <p:nvPr/>
        </p:nvSpPr>
        <p:spPr>
          <a:xfrm>
            <a:off x="477689" y="5688674"/>
            <a:ext cx="64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BACK TO SCHOOL SHOPPERS (N=444) 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Q7. What education level will the majority of your back-to-school purchases be for? Please select only one.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Q5. Thinking about getting all the things you need for returning to education/going back-to-school, when do you plan to do the majority of your back-to-school shopping? Please select one.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A6A298-3EB5-8C8A-ABA2-7CF0AE2B084B}"/>
              </a:ext>
            </a:extLst>
          </p:cNvPr>
          <p:cNvSpPr txBox="1"/>
          <p:nvPr/>
        </p:nvSpPr>
        <p:spPr>
          <a:xfrm>
            <a:off x="453305" y="1660865"/>
            <a:ext cx="5570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back-to-school shoppers</a:t>
            </a:r>
          </a:p>
        </p:txBody>
      </p:sp>
    </p:spTree>
    <p:extLst>
      <p:ext uri="{BB962C8B-B14F-4D97-AF65-F5344CB8AC3E}">
        <p14:creationId xmlns:p14="http://schemas.microsoft.com/office/powerpoint/2010/main" val="2612229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5" y="443426"/>
            <a:ext cx="9594462" cy="338555"/>
          </a:xfrm>
        </p:spPr>
        <p:txBody>
          <a:bodyPr/>
          <a:lstStyle/>
          <a:p>
            <a:r>
              <a:rPr lang="en-US" sz="2200" dirty="0"/>
              <a:t>Majority Plan to Do Most of BTS Shopping at Brick-and-Mortar Stores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453305" y="1345505"/>
            <a:ext cx="9403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Where will you do the majority of your back-to-school shopping? Please select up to three.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A40FCC-8A63-C9AE-218E-33B4FDA323EB}"/>
              </a:ext>
            </a:extLst>
          </p:cNvPr>
          <p:cNvSpPr txBox="1"/>
          <p:nvPr/>
        </p:nvSpPr>
        <p:spPr>
          <a:xfrm>
            <a:off x="453305" y="1653282"/>
            <a:ext cx="5570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back-to-school shoppers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BED84-C4A4-110B-1B55-9F809416A4F0}"/>
              </a:ext>
            </a:extLst>
          </p:cNvPr>
          <p:cNvSpPr txBox="1"/>
          <p:nvPr/>
        </p:nvSpPr>
        <p:spPr>
          <a:xfrm>
            <a:off x="453305" y="5919277"/>
            <a:ext cx="10654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BACK TO SCHOOL SHOPPERS (N=444) </a:t>
            </a:r>
          </a:p>
          <a:p>
            <a:pPr lvl="0" defTabSz="914377"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Q6. Where will you do the majority of your back-to-school shopping? Please select up to three.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AC65F6B-F8FB-8ACF-3ACD-531753451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4B858D65-7A0A-9B95-C1B7-5F1A5ED3CB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6215074"/>
              </p:ext>
            </p:extLst>
          </p:nvPr>
        </p:nvGraphicFramePr>
        <p:xfrm>
          <a:off x="-7639156" y="110258"/>
          <a:ext cx="20279756" cy="5133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A499CBE8-ABB3-158D-F2F2-509F0AC937BC}"/>
              </a:ext>
            </a:extLst>
          </p:cNvPr>
          <p:cNvSpPr txBox="1"/>
          <p:nvPr/>
        </p:nvSpPr>
        <p:spPr>
          <a:xfrm>
            <a:off x="9349145" y="5306264"/>
            <a:ext cx="93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accent2"/>
                </a:solidFill>
                <a:latin typeface="Libre Franklin SemiBold" pitchFamily="2" charset="77"/>
              </a:rPr>
              <a:t>Retail stores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B358A0-FC73-3D96-7BF9-22D6BF2D2D51}"/>
              </a:ext>
            </a:extLst>
          </p:cNvPr>
          <p:cNvSpPr txBox="1"/>
          <p:nvPr/>
        </p:nvSpPr>
        <p:spPr>
          <a:xfrm>
            <a:off x="8339053" y="5306264"/>
            <a:ext cx="9308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accent5"/>
                </a:solidFill>
                <a:latin typeface="Libre Franklin SemiBold" pitchFamily="2" charset="77"/>
              </a:rPr>
              <a:t>Online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3A991D-645A-EDF1-4CE1-BEFCCE8925EA}"/>
              </a:ext>
            </a:extLst>
          </p:cNvPr>
          <p:cNvSpPr txBox="1"/>
          <p:nvPr/>
        </p:nvSpPr>
        <p:spPr>
          <a:xfrm>
            <a:off x="7339594" y="5306264"/>
            <a:ext cx="93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accent3"/>
                </a:solidFill>
                <a:latin typeface="Libre Franklin SemiBold" pitchFamily="2" charset="77"/>
              </a:rPr>
              <a:t>Dollar Stores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D0F627-FA7D-FA0C-05CB-6D9FE3C97191}"/>
              </a:ext>
            </a:extLst>
          </p:cNvPr>
          <p:cNvSpPr txBox="1"/>
          <p:nvPr/>
        </p:nvSpPr>
        <p:spPr>
          <a:xfrm>
            <a:off x="6320462" y="5306264"/>
            <a:ext cx="101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accent3"/>
                </a:solidFill>
                <a:latin typeface="Libre Franklin SemiBold" pitchFamily="2" charset="77"/>
              </a:rPr>
              <a:t>Department Stores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209A75-EE93-C9B9-D1FF-EEA9D99E150E}"/>
              </a:ext>
            </a:extLst>
          </p:cNvPr>
          <p:cNvSpPr txBox="1"/>
          <p:nvPr/>
        </p:nvSpPr>
        <p:spPr>
          <a:xfrm>
            <a:off x="5361612" y="5306264"/>
            <a:ext cx="9308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accent3"/>
                </a:solidFill>
                <a:latin typeface="Libre Franklin SemiBold" pitchFamily="2" charset="77"/>
              </a:rPr>
              <a:t>Office supply stores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39CBF2-CABB-BC22-7487-8A68F474E1F5}"/>
              </a:ext>
            </a:extLst>
          </p:cNvPr>
          <p:cNvSpPr txBox="1"/>
          <p:nvPr/>
        </p:nvSpPr>
        <p:spPr>
          <a:xfrm>
            <a:off x="4360774" y="5306264"/>
            <a:ext cx="93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accent3"/>
                </a:solidFill>
                <a:latin typeface="Libre Franklin SemiBold" pitchFamily="2" charset="77"/>
              </a:rPr>
              <a:t>Big box stores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F52816-52C8-1D0D-CDF1-92CDA716ABCC}"/>
              </a:ext>
            </a:extLst>
          </p:cNvPr>
          <p:cNvSpPr txBox="1"/>
          <p:nvPr/>
        </p:nvSpPr>
        <p:spPr>
          <a:xfrm>
            <a:off x="3381476" y="5306264"/>
            <a:ext cx="9308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ibre Franklin SemiBold" pitchFamily="2" charset="77"/>
              </a:rPr>
              <a:t>Mall specialty store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71D6DD-0DB1-AF07-3402-E24F7D1FDAC6}"/>
              </a:ext>
            </a:extLst>
          </p:cNvPr>
          <p:cNvSpPr txBox="1"/>
          <p:nvPr/>
        </p:nvSpPr>
        <p:spPr>
          <a:xfrm>
            <a:off x="2243535" y="5278823"/>
            <a:ext cx="124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ibre Franklin SemiBold" pitchFamily="2" charset="77"/>
              </a:rPr>
              <a:t>Store associated with the school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96F9E6-0CFA-9A1D-A65B-734EE8DFC313}"/>
              </a:ext>
            </a:extLst>
          </p:cNvPr>
          <p:cNvSpPr txBox="1"/>
          <p:nvPr/>
        </p:nvSpPr>
        <p:spPr>
          <a:xfrm>
            <a:off x="1272844" y="5285069"/>
            <a:ext cx="102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ibre Franklin SemiBold" pitchFamily="2" charset="77"/>
              </a:rPr>
              <a:t>Electronics store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E788B3-85DC-4152-82CD-8D344833A26B}"/>
              </a:ext>
            </a:extLst>
          </p:cNvPr>
          <p:cNvSpPr txBox="1"/>
          <p:nvPr/>
        </p:nvSpPr>
        <p:spPr>
          <a:xfrm>
            <a:off x="349403" y="5278823"/>
            <a:ext cx="102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accent1"/>
                </a:solidFill>
                <a:latin typeface="Libre Franklin SemiBold" pitchFamily="2" charset="77"/>
              </a:rPr>
              <a:t>Somewhere else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0D8BD7-04CD-3D9C-9A98-71371A901ABD}"/>
              </a:ext>
            </a:extLst>
          </p:cNvPr>
          <p:cNvSpPr txBox="1"/>
          <p:nvPr/>
        </p:nvSpPr>
        <p:spPr>
          <a:xfrm>
            <a:off x="10717138" y="1572384"/>
            <a:ext cx="1773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latin typeface="Libre Franklin" pitchFamily="2" charset="77"/>
              </a:rPr>
              <a:t>77% </a:t>
            </a:r>
            <a:r>
              <a:rPr lang="en-US" sz="1200" dirty="0">
                <a:latin typeface="Libre Franklin" pitchFamily="2" charset="77"/>
              </a:rPr>
              <a:t>Suburban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4A5DEC-9461-27FA-2664-B838CE05DB1B}"/>
              </a:ext>
            </a:extLst>
          </p:cNvPr>
          <p:cNvSpPr txBox="1"/>
          <p:nvPr/>
        </p:nvSpPr>
        <p:spPr>
          <a:xfrm>
            <a:off x="7917707" y="2123046"/>
            <a:ext cx="177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5"/>
                </a:solidFill>
                <a:latin typeface="Libre Franklin" pitchFamily="2" charset="77"/>
              </a:rPr>
              <a:t>51% </a:t>
            </a:r>
            <a:br>
              <a:rPr lang="en-US" sz="1200" b="1" dirty="0">
                <a:solidFill>
                  <a:schemeClr val="accent2"/>
                </a:solidFill>
                <a:latin typeface="Libre Franklin" pitchFamily="2" charset="77"/>
              </a:rPr>
            </a:br>
            <a:r>
              <a:rPr lang="en-US" sz="1200" dirty="0">
                <a:latin typeface="Libre Franklin" pitchFamily="2" charset="77"/>
              </a:rPr>
              <a:t>$50-100K HHI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2D1F5B-BA37-5912-549D-0FDE9D700052}"/>
              </a:ext>
            </a:extLst>
          </p:cNvPr>
          <p:cNvSpPr txBox="1"/>
          <p:nvPr/>
        </p:nvSpPr>
        <p:spPr>
          <a:xfrm>
            <a:off x="5934184" y="3054476"/>
            <a:ext cx="177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/>
                </a:solidFill>
                <a:latin typeface="Libre Franklin" pitchFamily="2" charset="77"/>
              </a:rPr>
              <a:t>26% </a:t>
            </a:r>
            <a:br>
              <a:rPr lang="en-US" sz="1200" b="1" dirty="0">
                <a:solidFill>
                  <a:schemeClr val="accent2"/>
                </a:solidFill>
                <a:latin typeface="Libre Franklin" pitchFamily="2" charset="77"/>
              </a:rPr>
            </a:br>
            <a:r>
              <a:rPr lang="en-US" sz="1200" dirty="0">
                <a:latin typeface="Libre Franklin" pitchFamily="2" charset="77"/>
              </a:rPr>
              <a:t>Millennials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3D8879B-4D3E-6942-B38E-EDBF316E1302}"/>
              </a:ext>
            </a:extLst>
          </p:cNvPr>
          <p:cNvCxnSpPr>
            <a:cxnSpLocks/>
          </p:cNvCxnSpPr>
          <p:nvPr/>
        </p:nvCxnSpPr>
        <p:spPr>
          <a:xfrm flipV="1">
            <a:off x="6813669" y="3533343"/>
            <a:ext cx="1" cy="3543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7C26B82-1BA7-949F-2E2B-4F281531BB43}"/>
              </a:ext>
            </a:extLst>
          </p:cNvPr>
          <p:cNvCxnSpPr>
            <a:cxnSpLocks/>
          </p:cNvCxnSpPr>
          <p:nvPr/>
        </p:nvCxnSpPr>
        <p:spPr>
          <a:xfrm flipV="1">
            <a:off x="8804491" y="2649760"/>
            <a:ext cx="1" cy="3543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3CFFA51-0797-621F-9AE7-FDC5539348CC}"/>
              </a:ext>
            </a:extLst>
          </p:cNvPr>
          <p:cNvSpPr txBox="1"/>
          <p:nvPr/>
        </p:nvSpPr>
        <p:spPr>
          <a:xfrm>
            <a:off x="2962385" y="3627885"/>
            <a:ext cx="177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ibre Franklin" pitchFamily="2" charset="77"/>
              </a:rPr>
              <a:t>14%</a:t>
            </a:r>
            <a:br>
              <a:rPr lang="en-US" sz="1200" b="1" dirty="0">
                <a:solidFill>
                  <a:schemeClr val="accent2"/>
                </a:solidFill>
                <a:latin typeface="Libre Franklin" pitchFamily="2" charset="77"/>
              </a:rPr>
            </a:br>
            <a:r>
              <a:rPr lang="en-US" sz="1200" dirty="0">
                <a:latin typeface="Libre Franklin" pitchFamily="2" charset="77"/>
              </a:rPr>
              <a:t>Urban 1M+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39FCDE2-5866-68A2-3CA0-7489EB26C71B}"/>
              </a:ext>
            </a:extLst>
          </p:cNvPr>
          <p:cNvCxnSpPr>
            <a:cxnSpLocks/>
          </p:cNvCxnSpPr>
          <p:nvPr/>
        </p:nvCxnSpPr>
        <p:spPr>
          <a:xfrm flipV="1">
            <a:off x="3841870" y="4106752"/>
            <a:ext cx="1" cy="3543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F0A31C7-E93B-C3A1-66D5-DF160A0F0514}"/>
              </a:ext>
            </a:extLst>
          </p:cNvPr>
          <p:cNvSpPr txBox="1"/>
          <p:nvPr/>
        </p:nvSpPr>
        <p:spPr>
          <a:xfrm>
            <a:off x="3943851" y="3230115"/>
            <a:ext cx="177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3"/>
                </a:solidFill>
                <a:latin typeface="Libre Franklin" pitchFamily="2" charset="77"/>
              </a:rPr>
              <a:t>24% </a:t>
            </a:r>
            <a:br>
              <a:rPr lang="en-US" sz="1200" b="1" dirty="0">
                <a:solidFill>
                  <a:schemeClr val="accent2"/>
                </a:solidFill>
                <a:latin typeface="Libre Franklin" pitchFamily="2" charset="77"/>
              </a:rPr>
            </a:br>
            <a:r>
              <a:rPr lang="en-US" sz="1200" dirty="0">
                <a:latin typeface="Libre Franklin" pitchFamily="2" charset="77"/>
              </a:rPr>
              <a:t>Men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D8D6DB0-4C94-A9EE-7DB0-1ABED1C37B55}"/>
              </a:ext>
            </a:extLst>
          </p:cNvPr>
          <p:cNvCxnSpPr>
            <a:cxnSpLocks/>
          </p:cNvCxnSpPr>
          <p:nvPr/>
        </p:nvCxnSpPr>
        <p:spPr>
          <a:xfrm flipV="1">
            <a:off x="4823336" y="3708982"/>
            <a:ext cx="1" cy="3543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2194963-51FF-0FFF-AE23-80DF3ED8D204}"/>
              </a:ext>
            </a:extLst>
          </p:cNvPr>
          <p:cNvSpPr txBox="1"/>
          <p:nvPr/>
        </p:nvSpPr>
        <p:spPr>
          <a:xfrm>
            <a:off x="10717139" y="1802787"/>
            <a:ext cx="1773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  <a:latin typeface="Libre Franklin" pitchFamily="2" charset="77"/>
              </a:rPr>
              <a:t>75% </a:t>
            </a:r>
            <a:r>
              <a:rPr lang="en-US" sz="1200" dirty="0">
                <a:latin typeface="Libre Franklin" pitchFamily="2" charset="77"/>
              </a:rPr>
              <a:t>Women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2AA926A-3852-6F1D-ADB0-89318AED12F7}"/>
              </a:ext>
            </a:extLst>
          </p:cNvPr>
          <p:cNvSpPr txBox="1"/>
          <p:nvPr/>
        </p:nvSpPr>
        <p:spPr>
          <a:xfrm>
            <a:off x="9393239" y="1562426"/>
            <a:ext cx="177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Libre Franklin" pitchFamily="2" charset="77"/>
              </a:rPr>
              <a:t>69%</a:t>
            </a:r>
            <a:endParaRPr lang="en-US" sz="2400" dirty="0">
              <a:latin typeface="Libre Frankl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7397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07C1121-603A-26CC-7C0A-CD4A6E5B0135}"/>
              </a:ext>
            </a:extLst>
          </p:cNvPr>
          <p:cNvGraphicFramePr/>
          <p:nvPr/>
        </p:nvGraphicFramePr>
        <p:xfrm>
          <a:off x="573024" y="1701385"/>
          <a:ext cx="6242447" cy="3922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3" name="Picture Placeholder 35">
            <a:extLst>
              <a:ext uri="{FF2B5EF4-FFF2-40B4-BE49-F238E27FC236}">
                <a16:creationId xmlns:a16="http://schemas.microsoft.com/office/drawing/2014/main" id="{19C19E23-407D-74AD-D823-6159862F13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7255" y="0"/>
            <a:ext cx="4774746" cy="6358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51B0E5-4D56-506A-9807-08A07728C505}"/>
              </a:ext>
            </a:extLst>
          </p:cNvPr>
          <p:cNvSpPr/>
          <p:nvPr/>
        </p:nvSpPr>
        <p:spPr>
          <a:xfrm>
            <a:off x="7417255" y="-1"/>
            <a:ext cx="4774745" cy="6358271"/>
          </a:xfrm>
          <a:prstGeom prst="rect">
            <a:avLst/>
          </a:prstGeom>
          <a:solidFill>
            <a:srgbClr val="000000">
              <a:alpha val="5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6" y="232524"/>
            <a:ext cx="5375940" cy="798831"/>
          </a:xfrm>
        </p:spPr>
        <p:txBody>
          <a:bodyPr/>
          <a:lstStyle/>
          <a:p>
            <a:r>
              <a:rPr lang="en-US" sz="2200" dirty="0"/>
              <a:t>BTS Shoppers Plan to Spend The Most on Clothing &amp; Personal Tech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E35C5AC5-7E88-26E9-CA11-E3D0C23AB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B57D97-5207-936E-020E-19B2A3A4283B}"/>
              </a:ext>
            </a:extLst>
          </p:cNvPr>
          <p:cNvSpPr txBox="1"/>
          <p:nvPr/>
        </p:nvSpPr>
        <p:spPr>
          <a:xfrm>
            <a:off x="7980405" y="1322620"/>
            <a:ext cx="39525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ibre Franklin Medium" pitchFamily="2" charset="77"/>
              </a:rPr>
              <a:t>Which of the following items do you expect to spend the most on for back-to-school shopping? Please select one.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7F093D-05F0-44DE-7E42-3EDEB3E449E5}"/>
              </a:ext>
            </a:extLst>
          </p:cNvPr>
          <p:cNvSpPr txBox="1"/>
          <p:nvPr/>
        </p:nvSpPr>
        <p:spPr>
          <a:xfrm>
            <a:off x="7980406" y="2143024"/>
            <a:ext cx="294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Libre Franklin Medium" pitchFamily="2" charset="77"/>
              </a:rPr>
              <a:t>Among back-to-school shoppers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214ABB-67DD-793E-D260-D35852BF2FA9}"/>
              </a:ext>
            </a:extLst>
          </p:cNvPr>
          <p:cNvSpPr txBox="1"/>
          <p:nvPr/>
        </p:nvSpPr>
        <p:spPr>
          <a:xfrm>
            <a:off x="453305" y="1344975"/>
            <a:ext cx="6362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When shopping for back-to-school products, which of the following items do you plan to buy? Please select all that apply.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FBA56B-21F9-F39F-0930-22319BAB3BAE}"/>
              </a:ext>
            </a:extLst>
          </p:cNvPr>
          <p:cNvSpPr txBox="1"/>
          <p:nvPr/>
        </p:nvSpPr>
        <p:spPr>
          <a:xfrm>
            <a:off x="477689" y="5750645"/>
            <a:ext cx="648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BACK TO SCHOOL SHOPPERS (N=444) </a:t>
            </a:r>
          </a:p>
          <a:p>
            <a:pPr lvl="0" defTabSz="914377"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Q8. When shopping for back-to-school products, which of the following items do you plan to buy? Please select all that apply.</a:t>
            </a:r>
          </a:p>
          <a:p>
            <a:pPr lvl="0" defTabSz="914377"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Q8A. Which of the following item do you expect to spend the most on for back-to-school shopping? Please select one.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A6A298-3EB5-8C8A-ABA2-7CF0AE2B084B}"/>
              </a:ext>
            </a:extLst>
          </p:cNvPr>
          <p:cNvSpPr txBox="1"/>
          <p:nvPr/>
        </p:nvSpPr>
        <p:spPr>
          <a:xfrm>
            <a:off x="453305" y="1895758"/>
            <a:ext cx="5570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back-to-school shoppers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FC353619-9681-B91C-049D-DCC101C9F732}"/>
              </a:ext>
            </a:extLst>
          </p:cNvPr>
          <p:cNvGraphicFramePr/>
          <p:nvPr/>
        </p:nvGraphicFramePr>
        <p:xfrm>
          <a:off x="4285440" y="2670622"/>
          <a:ext cx="11253283" cy="3043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58411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5" y="443426"/>
            <a:ext cx="9594462" cy="338555"/>
          </a:xfrm>
        </p:spPr>
        <p:txBody>
          <a:bodyPr/>
          <a:lstStyle/>
          <a:p>
            <a:r>
              <a:rPr lang="en-US" sz="2200" dirty="0"/>
              <a:t>Price Will Be the Biggest Driver of Choice for BTS Shoppers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287009" y="1345504"/>
            <a:ext cx="5106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Which, if any, of the following will influence your purchase decision when it comes to buying back-to-school supplies? Please select all that apply.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A40FCC-8A63-C9AE-218E-33B4FDA323EB}"/>
              </a:ext>
            </a:extLst>
          </p:cNvPr>
          <p:cNvSpPr txBox="1"/>
          <p:nvPr/>
        </p:nvSpPr>
        <p:spPr>
          <a:xfrm>
            <a:off x="453305" y="2149749"/>
            <a:ext cx="4972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back-to-school shoppers whose purchases are influenced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BED84-C4A4-110B-1B55-9F809416A4F0}"/>
              </a:ext>
            </a:extLst>
          </p:cNvPr>
          <p:cNvSpPr txBox="1"/>
          <p:nvPr/>
        </p:nvSpPr>
        <p:spPr>
          <a:xfrm>
            <a:off x="453305" y="5919277"/>
            <a:ext cx="10654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BTS PURCHASES ARE INFLUENCED (N=428)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Q9. Which, if any, of the following will influence your purchase decision when it comes to buying back-to-school supplies? Please select all that apply.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AC65F6B-F8FB-8ACF-3ACD-531753451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59CE1B37-DB21-D963-CA94-75D195FA8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365230"/>
              </p:ext>
            </p:extLst>
          </p:nvPr>
        </p:nvGraphicFramePr>
        <p:xfrm>
          <a:off x="3568893" y="1470563"/>
          <a:ext cx="7449312" cy="4240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5C5FAEC2-731C-BCB5-37B5-8F482B6E8E05}"/>
              </a:ext>
            </a:extLst>
          </p:cNvPr>
          <p:cNvSpPr txBox="1"/>
          <p:nvPr/>
        </p:nvSpPr>
        <p:spPr>
          <a:xfrm>
            <a:off x="9984299" y="1632829"/>
            <a:ext cx="1773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2"/>
                </a:solidFill>
                <a:latin typeface="Libre Franklin" pitchFamily="2" charset="77"/>
              </a:rPr>
              <a:t>81% </a:t>
            </a:r>
            <a:r>
              <a:rPr lang="en-US" sz="1200" dirty="0">
                <a:latin typeface="Libre Franklin" pitchFamily="2" charset="77"/>
              </a:rPr>
              <a:t>Women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942F6DD-739B-657F-7019-79C62F86FD95}"/>
              </a:ext>
            </a:extLst>
          </p:cNvPr>
          <p:cNvCxnSpPr>
            <a:cxnSpLocks/>
          </p:cNvCxnSpPr>
          <p:nvPr/>
        </p:nvCxnSpPr>
        <p:spPr>
          <a:xfrm>
            <a:off x="10155652" y="1864769"/>
            <a:ext cx="40482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91F04AD-9DC1-7855-CCC6-B0155CE3B30A}"/>
              </a:ext>
            </a:extLst>
          </p:cNvPr>
          <p:cNvSpPr txBox="1"/>
          <p:nvPr/>
        </p:nvSpPr>
        <p:spPr>
          <a:xfrm>
            <a:off x="10131420" y="1816075"/>
            <a:ext cx="1773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2"/>
                </a:solidFill>
                <a:latin typeface="Libre Franklin" pitchFamily="2" charset="77"/>
              </a:rPr>
              <a:t>78% </a:t>
            </a:r>
            <a:r>
              <a:rPr lang="en-US" sz="1200" dirty="0">
                <a:latin typeface="Libre Franklin" pitchFamily="2" charset="77"/>
              </a:rPr>
              <a:t>Suburban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16B807-CE7C-32D7-6F32-EE8B5CC9F833}"/>
              </a:ext>
            </a:extLst>
          </p:cNvPr>
          <p:cNvSpPr txBox="1"/>
          <p:nvPr/>
        </p:nvSpPr>
        <p:spPr>
          <a:xfrm>
            <a:off x="9039956" y="4303160"/>
            <a:ext cx="1773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2"/>
                </a:solidFill>
                <a:latin typeface="Libre Franklin" pitchFamily="2" charset="77"/>
              </a:rPr>
              <a:t>42% </a:t>
            </a:r>
            <a:r>
              <a:rPr lang="en-US" sz="1200" dirty="0">
                <a:latin typeface="Libre Franklin" pitchFamily="2" charset="77"/>
              </a:rPr>
              <a:t>Millennials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A38934C-5874-5C48-82EE-68F8EBB7583A}"/>
              </a:ext>
            </a:extLst>
          </p:cNvPr>
          <p:cNvCxnSpPr>
            <a:cxnSpLocks/>
          </p:cNvCxnSpPr>
          <p:nvPr/>
        </p:nvCxnSpPr>
        <p:spPr>
          <a:xfrm>
            <a:off x="9039956" y="4441659"/>
            <a:ext cx="40482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052A3327-B77D-C8E8-59CB-9301A82C60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13273"/>
            <a:ext cx="4559807" cy="2938704"/>
          </a:xfrm>
          <a:custGeom>
            <a:avLst/>
            <a:gdLst>
              <a:gd name="connsiteX0" fmla="*/ 0 w 4559807"/>
              <a:gd name="connsiteY0" fmla="*/ 0 h 2938704"/>
              <a:gd name="connsiteX1" fmla="*/ 4070018 w 4559807"/>
              <a:gd name="connsiteY1" fmla="*/ 0 h 2938704"/>
              <a:gd name="connsiteX2" fmla="*/ 4168723 w 4559807"/>
              <a:gd name="connsiteY2" fmla="*/ 9951 h 2938704"/>
              <a:gd name="connsiteX3" fmla="*/ 4559807 w 4559807"/>
              <a:gd name="connsiteY3" fmla="*/ 489794 h 2938704"/>
              <a:gd name="connsiteX4" fmla="*/ 4559807 w 4559807"/>
              <a:gd name="connsiteY4" fmla="*/ 2448910 h 2938704"/>
              <a:gd name="connsiteX5" fmla="*/ 4070013 w 4559807"/>
              <a:gd name="connsiteY5" fmla="*/ 2938704 h 2938704"/>
              <a:gd name="connsiteX6" fmla="*/ 0 w 4559807"/>
              <a:gd name="connsiteY6" fmla="*/ 2938704 h 293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9807" h="2938704">
                <a:moveTo>
                  <a:pt x="0" y="0"/>
                </a:moveTo>
                <a:lnTo>
                  <a:pt x="4070018" y="0"/>
                </a:lnTo>
                <a:lnTo>
                  <a:pt x="4168723" y="9951"/>
                </a:lnTo>
                <a:cubicBezTo>
                  <a:pt x="4391914" y="55622"/>
                  <a:pt x="4559807" y="253101"/>
                  <a:pt x="4559807" y="489794"/>
                </a:cubicBezTo>
                <a:lnTo>
                  <a:pt x="4559807" y="2448910"/>
                </a:lnTo>
                <a:cubicBezTo>
                  <a:pt x="4559807" y="2719416"/>
                  <a:pt x="4340519" y="2938704"/>
                  <a:pt x="4070013" y="2938704"/>
                </a:cubicBezTo>
                <a:lnTo>
                  <a:pt x="0" y="29387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3311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35">
            <a:extLst>
              <a:ext uri="{FF2B5EF4-FFF2-40B4-BE49-F238E27FC236}">
                <a16:creationId xmlns:a16="http://schemas.microsoft.com/office/drawing/2014/main" id="{828D07F2-DFD5-BBC8-C728-07BAA80094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00" y="0"/>
            <a:ext cx="2971800" cy="6358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6" y="232524"/>
            <a:ext cx="7349574" cy="798831"/>
          </a:xfrm>
        </p:spPr>
        <p:txBody>
          <a:bodyPr/>
          <a:lstStyle/>
          <a:p>
            <a:r>
              <a:rPr lang="en-US" sz="2200" dirty="0"/>
              <a:t>Majority of BTS Shoppers Will Be Looking for Deals from OOH Ads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E35C5AC5-7E88-26E9-CA11-E3D0C23AB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214ABB-67DD-793E-D260-D35852BF2FA9}"/>
              </a:ext>
            </a:extLst>
          </p:cNvPr>
          <p:cNvSpPr txBox="1"/>
          <p:nvPr/>
        </p:nvSpPr>
        <p:spPr>
          <a:xfrm>
            <a:off x="453304" y="1344975"/>
            <a:ext cx="856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When making your back-to-school buying decisions, how much will you be looking for out-of-home advertisements promoting/offering special sales and deals?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FBA56B-21F9-F39F-0930-22319BAB3BAE}"/>
              </a:ext>
            </a:extLst>
          </p:cNvPr>
          <p:cNvSpPr txBox="1"/>
          <p:nvPr/>
        </p:nvSpPr>
        <p:spPr>
          <a:xfrm>
            <a:off x="477689" y="5750645"/>
            <a:ext cx="648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BACK TO SCHOOL SHOPPERS (N=444) </a:t>
            </a:r>
          </a:p>
          <a:p>
            <a:pPr lvl="0" defTabSz="914377"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Q14. When making your back-to-school buying decisions, how much will you be looking for out-of-home out-of-home advertisements promoting/offering special sales and deals?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A6A298-3EB5-8C8A-ABA2-7CF0AE2B084B}"/>
              </a:ext>
            </a:extLst>
          </p:cNvPr>
          <p:cNvSpPr txBox="1"/>
          <p:nvPr/>
        </p:nvSpPr>
        <p:spPr>
          <a:xfrm>
            <a:off x="453305" y="1892962"/>
            <a:ext cx="5570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back-to-school shoppers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5B439C-267E-5AFE-46C4-CBE4C79DCBC8}"/>
              </a:ext>
            </a:extLst>
          </p:cNvPr>
          <p:cNvSpPr txBox="1"/>
          <p:nvPr/>
        </p:nvSpPr>
        <p:spPr>
          <a:xfrm>
            <a:off x="9491241" y="51275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CBAAC430-E333-7ED8-0E01-2C42D49BC157}"/>
              </a:ext>
            </a:extLst>
          </p:cNvPr>
          <p:cNvGraphicFramePr/>
          <p:nvPr/>
        </p:nvGraphicFramePr>
        <p:xfrm>
          <a:off x="524841" y="1747761"/>
          <a:ext cx="3801151" cy="3963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18522A-2127-14E1-AEB0-1B91E645520D}"/>
              </a:ext>
            </a:extLst>
          </p:cNvPr>
          <p:cNvSpPr txBox="1"/>
          <p:nvPr/>
        </p:nvSpPr>
        <p:spPr>
          <a:xfrm>
            <a:off x="6207503" y="1969947"/>
            <a:ext cx="2495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latin typeface="Libre Franklin Medium" pitchFamily="2" charset="77"/>
              </a:defRPr>
            </a:lvl1pPr>
          </a:lstStyle>
          <a:p>
            <a:pPr algn="ctr"/>
            <a:r>
              <a:rPr lang="en-US" dirty="0"/>
              <a:t>% Very much/Somewhat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B2659391-C118-F534-8BD7-D820137AA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7916916"/>
              </p:ext>
            </p:extLst>
          </p:nvPr>
        </p:nvGraphicFramePr>
        <p:xfrm>
          <a:off x="5232013" y="2237566"/>
          <a:ext cx="3582456" cy="3580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Left Brace 23">
            <a:extLst>
              <a:ext uri="{FF2B5EF4-FFF2-40B4-BE49-F238E27FC236}">
                <a16:creationId xmlns:a16="http://schemas.microsoft.com/office/drawing/2014/main" id="{00E9D1F1-27A0-49B9-31B2-6075432FA7DF}"/>
              </a:ext>
            </a:extLst>
          </p:cNvPr>
          <p:cNvSpPr/>
          <p:nvPr/>
        </p:nvSpPr>
        <p:spPr>
          <a:xfrm rot="10800000">
            <a:off x="2846288" y="2429321"/>
            <a:ext cx="473079" cy="1959797"/>
          </a:xfrm>
          <a:prstGeom prst="leftBrace">
            <a:avLst>
              <a:gd name="adj1" fmla="val 65651"/>
              <a:gd name="adj2" fmla="val 51244"/>
            </a:avLst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462688B-16D4-347D-4C52-283BECEA21B4}"/>
              </a:ext>
            </a:extLst>
          </p:cNvPr>
          <p:cNvCxnSpPr/>
          <p:nvPr/>
        </p:nvCxnSpPr>
        <p:spPr>
          <a:xfrm>
            <a:off x="4436798" y="3330548"/>
            <a:ext cx="1278662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7277071-31C6-CA9F-D699-A30A4E3A1C3A}"/>
              </a:ext>
            </a:extLst>
          </p:cNvPr>
          <p:cNvSpPr txBox="1"/>
          <p:nvPr/>
        </p:nvSpPr>
        <p:spPr>
          <a:xfrm>
            <a:off x="3312489" y="3088405"/>
            <a:ext cx="1355229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Libre Franklin" pitchFamily="2" charset="77"/>
              </a:rPr>
              <a:t>68%</a:t>
            </a:r>
            <a:endParaRPr lang="en-US" sz="1200" dirty="0">
              <a:solidFill>
                <a:schemeClr val="accent3"/>
              </a:solidFill>
              <a:latin typeface="Libre Franklin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10EF44-8393-E535-8A16-8548D6D3FF11}"/>
              </a:ext>
            </a:extLst>
          </p:cNvPr>
          <p:cNvSpPr txBox="1"/>
          <p:nvPr/>
        </p:nvSpPr>
        <p:spPr>
          <a:xfrm>
            <a:off x="3312489" y="3559697"/>
            <a:ext cx="2494881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Libre Franklin" pitchFamily="2" charset="77"/>
              </a:rPr>
              <a:t>will be looking for OOH ads regarding BTS deals</a:t>
            </a:r>
            <a:endParaRPr lang="en-US" sz="900" dirty="0">
              <a:solidFill>
                <a:schemeClr val="accent3"/>
              </a:solidFill>
              <a:latin typeface="Libre Frankli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BAD22F-9E9B-D9C8-A451-6A5616F1B74C}"/>
              </a:ext>
            </a:extLst>
          </p:cNvPr>
          <p:cNvSpPr txBox="1"/>
          <p:nvPr/>
        </p:nvSpPr>
        <p:spPr>
          <a:xfrm>
            <a:off x="7023241" y="6064316"/>
            <a:ext cx="13933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Franklin Gothic Book" panose="020B0503020102020204" pitchFamily="34" charset="0"/>
              </a:rPr>
              <a:t>* Small base size (N &lt; 100)</a:t>
            </a:r>
          </a:p>
        </p:txBody>
      </p:sp>
    </p:spTree>
    <p:extLst>
      <p:ext uri="{BB962C8B-B14F-4D97-AF65-F5344CB8AC3E}">
        <p14:creationId xmlns:p14="http://schemas.microsoft.com/office/powerpoint/2010/main" val="493110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Placeholder 77">
            <a:extLst>
              <a:ext uri="{FF2B5EF4-FFF2-40B4-BE49-F238E27FC236}">
                <a16:creationId xmlns:a16="http://schemas.microsoft.com/office/drawing/2014/main" id="{FF983386-3E7F-0D17-AC7D-2860B90C8B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012" y="8103"/>
            <a:ext cx="4745286" cy="634206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A9EE76-37D4-3A39-D490-DEF826517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9A26B7-6053-5A23-C9A4-663B38CDFBC5}"/>
              </a:ext>
            </a:extLst>
          </p:cNvPr>
          <p:cNvSpPr/>
          <p:nvPr/>
        </p:nvSpPr>
        <p:spPr>
          <a:xfrm>
            <a:off x="516702" y="277090"/>
            <a:ext cx="29338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Libre Franklin Light" pitchFamily="2" charset="77"/>
              </a:rPr>
              <a:t>OAAA Q2 CONSUMER TRENDS FOR OOH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C53E70-EF63-092D-B42F-1BBD237C20F1}"/>
              </a:ext>
            </a:extLst>
          </p:cNvPr>
          <p:cNvSpPr txBox="1"/>
          <p:nvPr/>
        </p:nvSpPr>
        <p:spPr>
          <a:xfrm>
            <a:off x="900947" y="815009"/>
            <a:ext cx="3546282" cy="3098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200" b="1" dirty="0">
                <a:latin typeface="Libre Franklin" pitchFamily="2" charset="77"/>
              </a:rPr>
              <a:t>TABLE OF CONTENTS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0C65F7-88A7-78B3-40D9-EF58B3798A38}"/>
              </a:ext>
            </a:extLst>
          </p:cNvPr>
          <p:cNvGrpSpPr/>
          <p:nvPr/>
        </p:nvGrpSpPr>
        <p:grpSpPr>
          <a:xfrm>
            <a:off x="6435442" y="2727297"/>
            <a:ext cx="3836137" cy="3630973"/>
            <a:chOff x="914401" y="2727297"/>
            <a:chExt cx="3836137" cy="363097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7A7DFE-C924-A5D4-631E-84F4A3FC8713}"/>
                </a:ext>
              </a:extLst>
            </p:cNvPr>
            <p:cNvSpPr/>
            <p:nvPr/>
          </p:nvSpPr>
          <p:spPr>
            <a:xfrm>
              <a:off x="914401" y="2727297"/>
              <a:ext cx="3404298" cy="36309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9C3563-5082-37F8-510F-824F2F583117}"/>
                </a:ext>
              </a:extLst>
            </p:cNvPr>
            <p:cNvSpPr txBox="1"/>
            <p:nvPr/>
          </p:nvSpPr>
          <p:spPr>
            <a:xfrm>
              <a:off x="1204256" y="2889781"/>
              <a:ext cx="3546282" cy="309828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200" b="1" dirty="0">
                  <a:solidFill>
                    <a:schemeClr val="tx2"/>
                  </a:solidFill>
                  <a:latin typeface="Libre Franklin" pitchFamily="2" charset="77"/>
                </a:rPr>
                <a:t>METHODOLOGY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3E07704-EA22-A6F1-E794-10BDF17E7654}"/>
                </a:ext>
              </a:extLst>
            </p:cNvPr>
            <p:cNvGrpSpPr/>
            <p:nvPr/>
          </p:nvGrpSpPr>
          <p:grpSpPr>
            <a:xfrm>
              <a:off x="1133802" y="3289580"/>
              <a:ext cx="2484479" cy="567771"/>
              <a:chOff x="1133802" y="3272646"/>
              <a:chExt cx="2484479" cy="567771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3078E05-FF96-0BBF-E014-A333C8E57D2F}"/>
                  </a:ext>
                </a:extLst>
              </p:cNvPr>
              <p:cNvSpPr txBox="1"/>
              <p:nvPr/>
            </p:nvSpPr>
            <p:spPr>
              <a:xfrm>
                <a:off x="1775291" y="3473212"/>
                <a:ext cx="1842990" cy="29174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1100" b="1" dirty="0">
                    <a:latin typeface="Libre Franklin SemiBold" pitchFamily="2" charset="77"/>
                  </a:rPr>
                  <a:t>May 31</a:t>
                </a:r>
                <a:r>
                  <a:rPr lang="en-US" sz="1100" b="1" baseline="30000" dirty="0">
                    <a:latin typeface="Libre Franklin SemiBold" pitchFamily="2" charset="77"/>
                  </a:rPr>
                  <a:t>st</a:t>
                </a:r>
                <a:r>
                  <a:rPr lang="en-US" sz="1100" b="1" dirty="0">
                    <a:latin typeface="Libre Franklin SemiBold" pitchFamily="2" charset="77"/>
                  </a:rPr>
                  <a:t> – June 3, 2022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325F8D9-3F0B-5F03-6CDE-6295A7E31B5B}"/>
                  </a:ext>
                </a:extLst>
              </p:cNvPr>
              <p:cNvSpPr txBox="1"/>
              <p:nvPr/>
            </p:nvSpPr>
            <p:spPr>
              <a:xfrm>
                <a:off x="1775291" y="3308841"/>
                <a:ext cx="525705" cy="23737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800" b="1" dirty="0">
                    <a:solidFill>
                      <a:schemeClr val="tx2"/>
                    </a:solidFill>
                    <a:latin typeface="Libre Franklin" pitchFamily="2" charset="77"/>
                  </a:rPr>
                  <a:t>Dates</a:t>
                </a:r>
              </a:p>
            </p:txBody>
          </p:sp>
          <p:pic>
            <p:nvPicPr>
              <p:cNvPr id="38" name="Graphic 37" descr="Monthly calendar outline">
                <a:extLst>
                  <a:ext uri="{FF2B5EF4-FFF2-40B4-BE49-F238E27FC236}">
                    <a16:creationId xmlns:a16="http://schemas.microsoft.com/office/drawing/2014/main" id="{23112AFC-AF0B-B370-C58B-7217FDB86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33802" y="3272646"/>
                <a:ext cx="567771" cy="567771"/>
              </a:xfrm>
              <a:prstGeom prst="rect">
                <a:avLst/>
              </a:prstGeom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9070532-3815-EEB2-BE76-CEB9DD362748}"/>
                </a:ext>
              </a:extLst>
            </p:cNvPr>
            <p:cNvGrpSpPr/>
            <p:nvPr/>
          </p:nvGrpSpPr>
          <p:grpSpPr>
            <a:xfrm>
              <a:off x="1159609" y="3958749"/>
              <a:ext cx="2458672" cy="516155"/>
              <a:chOff x="1159609" y="3975034"/>
              <a:chExt cx="2458672" cy="516155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6AF33F6-E407-A4F5-178D-F6D5F312DEE5}"/>
                  </a:ext>
                </a:extLst>
              </p:cNvPr>
              <p:cNvGrpSpPr/>
              <p:nvPr/>
            </p:nvGrpSpPr>
            <p:grpSpPr>
              <a:xfrm>
                <a:off x="1775291" y="3975724"/>
                <a:ext cx="1842990" cy="456118"/>
                <a:chOff x="1775291" y="3308841"/>
                <a:chExt cx="1842990" cy="456118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7F35E5D-445E-844F-C8F4-9B1A9F358907}"/>
                    </a:ext>
                  </a:extLst>
                </p:cNvPr>
                <p:cNvSpPr txBox="1"/>
                <p:nvPr/>
              </p:nvSpPr>
              <p:spPr>
                <a:xfrm>
                  <a:off x="1775291" y="3473212"/>
                  <a:ext cx="1842990" cy="291747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100" b="1" dirty="0">
                      <a:latin typeface="Libre Franklin SemiBold" pitchFamily="2" charset="77"/>
                    </a:rPr>
                    <a:t>10 minutes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736AD694-D6F5-98DD-32E3-0A3E81355E03}"/>
                    </a:ext>
                  </a:extLst>
                </p:cNvPr>
                <p:cNvSpPr txBox="1"/>
                <p:nvPr/>
              </p:nvSpPr>
              <p:spPr>
                <a:xfrm>
                  <a:off x="1775291" y="3308841"/>
                  <a:ext cx="967909" cy="237373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800" b="1" dirty="0">
                      <a:solidFill>
                        <a:schemeClr val="tx2"/>
                      </a:solidFill>
                      <a:latin typeface="Libre Franklin" pitchFamily="2" charset="77"/>
                    </a:rPr>
                    <a:t>Survey Length</a:t>
                  </a:r>
                </a:p>
              </p:txBody>
            </p:sp>
          </p:grpSp>
          <p:pic>
            <p:nvPicPr>
              <p:cNvPr id="49" name="Graphic 48" descr="Hourglass 30% outline">
                <a:extLst>
                  <a:ext uri="{FF2B5EF4-FFF2-40B4-BE49-F238E27FC236}">
                    <a16:creationId xmlns:a16="http://schemas.microsoft.com/office/drawing/2014/main" id="{DD7CE488-FCF1-FABE-599B-33C0673FF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59609" y="3975034"/>
                <a:ext cx="516155" cy="516155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91C6311D-7C3C-614A-0CBB-94CBD444B8E3}"/>
                </a:ext>
              </a:extLst>
            </p:cNvPr>
            <p:cNvGrpSpPr/>
            <p:nvPr/>
          </p:nvGrpSpPr>
          <p:grpSpPr>
            <a:xfrm>
              <a:off x="1159609" y="4576302"/>
              <a:ext cx="2458672" cy="516155"/>
              <a:chOff x="1159609" y="4655476"/>
              <a:chExt cx="2458672" cy="516155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A33B8CD-5C19-7F3E-DD2B-0FACFE18D3FD}"/>
                  </a:ext>
                </a:extLst>
              </p:cNvPr>
              <p:cNvGrpSpPr/>
              <p:nvPr/>
            </p:nvGrpSpPr>
            <p:grpSpPr>
              <a:xfrm>
                <a:off x="1775291" y="4681664"/>
                <a:ext cx="1842990" cy="456118"/>
                <a:chOff x="1775291" y="3308841"/>
                <a:chExt cx="1842990" cy="456118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6BE6872B-C6DA-5F60-EF40-F306009556C2}"/>
                    </a:ext>
                  </a:extLst>
                </p:cNvPr>
                <p:cNvSpPr txBox="1"/>
                <p:nvPr/>
              </p:nvSpPr>
              <p:spPr>
                <a:xfrm>
                  <a:off x="1775291" y="3473212"/>
                  <a:ext cx="1842990" cy="291747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100" b="1" dirty="0">
                      <a:latin typeface="Libre Franklin SemiBold" pitchFamily="2" charset="77"/>
                    </a:rPr>
                    <a:t>Online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7FAB747-FB22-29CE-AB8A-DF59D829D0BC}"/>
                    </a:ext>
                  </a:extLst>
                </p:cNvPr>
                <p:cNvSpPr txBox="1"/>
                <p:nvPr/>
              </p:nvSpPr>
              <p:spPr>
                <a:xfrm>
                  <a:off x="1775291" y="3308841"/>
                  <a:ext cx="967909" cy="237373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800" b="1" dirty="0">
                      <a:solidFill>
                        <a:schemeClr val="tx2"/>
                      </a:solidFill>
                      <a:latin typeface="Libre Franklin" pitchFamily="2" charset="77"/>
                    </a:rPr>
                    <a:t>Method</a:t>
                  </a:r>
                </a:p>
              </p:txBody>
            </p:sp>
          </p:grpSp>
          <p:pic>
            <p:nvPicPr>
              <p:cNvPr id="62" name="Graphic 61" descr="Cursor outline">
                <a:extLst>
                  <a:ext uri="{FF2B5EF4-FFF2-40B4-BE49-F238E27FC236}">
                    <a16:creationId xmlns:a16="http://schemas.microsoft.com/office/drawing/2014/main" id="{4C310609-5E0E-4B9B-0F13-AD3FE7C19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159609" y="4655476"/>
                <a:ext cx="516155" cy="516155"/>
              </a:xfrm>
              <a:prstGeom prst="rect">
                <a:avLst/>
              </a:prstGeom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B01CED7-4F5F-AA72-274F-011366FDB6C4}"/>
                </a:ext>
              </a:extLst>
            </p:cNvPr>
            <p:cNvGrpSpPr/>
            <p:nvPr/>
          </p:nvGrpSpPr>
          <p:grpSpPr>
            <a:xfrm>
              <a:off x="1183069" y="5193856"/>
              <a:ext cx="2435212" cy="469233"/>
              <a:chOff x="1183069" y="5346904"/>
              <a:chExt cx="2435212" cy="469233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2E654A7-F70F-A74C-D614-29852B5AF5FA}"/>
                  </a:ext>
                </a:extLst>
              </p:cNvPr>
              <p:cNvGrpSpPr/>
              <p:nvPr/>
            </p:nvGrpSpPr>
            <p:grpSpPr>
              <a:xfrm>
                <a:off x="1775291" y="5351552"/>
                <a:ext cx="1842990" cy="456118"/>
                <a:chOff x="1775291" y="3308841"/>
                <a:chExt cx="1842990" cy="456118"/>
              </a:xfrm>
            </p:grpSpPr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1C046AA2-2DAF-DC3B-C0C1-A2AD456162A2}"/>
                    </a:ext>
                  </a:extLst>
                </p:cNvPr>
                <p:cNvSpPr txBox="1"/>
                <p:nvPr/>
              </p:nvSpPr>
              <p:spPr>
                <a:xfrm>
                  <a:off x="1775291" y="3473212"/>
                  <a:ext cx="1842990" cy="291747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1100" b="1" dirty="0">
                      <a:latin typeface="Libre Franklin SemiBold" pitchFamily="2" charset="77"/>
                    </a:rPr>
                    <a:t>1000 Adults 18+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CB7936AB-7A68-191E-52DF-2C234DCFD0CC}"/>
                    </a:ext>
                  </a:extLst>
                </p:cNvPr>
                <p:cNvSpPr txBox="1"/>
                <p:nvPr/>
              </p:nvSpPr>
              <p:spPr>
                <a:xfrm>
                  <a:off x="1775291" y="3308841"/>
                  <a:ext cx="967909" cy="237373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800" b="1" dirty="0">
                      <a:solidFill>
                        <a:schemeClr val="tx2"/>
                      </a:solidFill>
                      <a:latin typeface="Libre Franklin" pitchFamily="2" charset="77"/>
                    </a:rPr>
                    <a:t>Audience</a:t>
                  </a:r>
                </a:p>
              </p:txBody>
            </p:sp>
          </p:grpSp>
          <p:pic>
            <p:nvPicPr>
              <p:cNvPr id="64" name="Graphic 63" descr="Group of people outline">
                <a:extLst>
                  <a:ext uri="{FF2B5EF4-FFF2-40B4-BE49-F238E27FC236}">
                    <a16:creationId xmlns:a16="http://schemas.microsoft.com/office/drawing/2014/main" id="{DFB07F14-D261-4A35-4997-5445740B5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183069" y="5346904"/>
                <a:ext cx="469233" cy="469233"/>
              </a:xfrm>
              <a:prstGeom prst="rect">
                <a:avLst/>
              </a:prstGeom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88B0958-DDE3-D87F-F7B9-99251C85095A}"/>
                </a:ext>
              </a:extLst>
            </p:cNvPr>
            <p:cNvSpPr txBox="1"/>
            <p:nvPr/>
          </p:nvSpPr>
          <p:spPr>
            <a:xfrm>
              <a:off x="1191809" y="5826545"/>
              <a:ext cx="2961089" cy="3592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700" dirty="0">
                  <a:latin typeface="Libre Franklin" pitchFamily="2" charset="77"/>
                </a:rPr>
                <a:t>Data is weighted to reflect the U.S. general public across age, gender, race/ethnicity, region, income, household size, and employment.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0D513DA-58D2-AE3A-DCA0-A360ACD8BB1F}"/>
              </a:ext>
            </a:extLst>
          </p:cNvPr>
          <p:cNvGrpSpPr/>
          <p:nvPr/>
        </p:nvGrpSpPr>
        <p:grpSpPr>
          <a:xfrm>
            <a:off x="10143460" y="0"/>
            <a:ext cx="2048538" cy="574158"/>
            <a:chOff x="10143460" y="0"/>
            <a:chExt cx="2048538" cy="574158"/>
          </a:xfrm>
        </p:grpSpPr>
        <p:sp>
          <p:nvSpPr>
            <p:cNvPr id="69" name="Round Single Corner Rectangle 68">
              <a:extLst>
                <a:ext uri="{FF2B5EF4-FFF2-40B4-BE49-F238E27FC236}">
                  <a16:creationId xmlns:a16="http://schemas.microsoft.com/office/drawing/2014/main" id="{1242C3CE-243C-1A3B-C027-3F663847FC59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70" name="Picture 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0FC629-B399-F037-5363-48FCCCCA7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graphicFrame>
        <p:nvGraphicFramePr>
          <p:cNvPr id="41" name="Table 5">
            <a:extLst>
              <a:ext uri="{FF2B5EF4-FFF2-40B4-BE49-F238E27FC236}">
                <a16:creationId xmlns:a16="http://schemas.microsoft.com/office/drawing/2014/main" id="{772722C6-1F9C-709B-080C-A972BB10A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145051"/>
              </p:ext>
            </p:extLst>
          </p:nvPr>
        </p:nvGraphicFramePr>
        <p:xfrm>
          <a:off x="813950" y="1270907"/>
          <a:ext cx="5084294" cy="45556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91745">
                  <a:extLst>
                    <a:ext uri="{9D8B030D-6E8A-4147-A177-3AD203B41FA5}">
                      <a16:colId xmlns:a16="http://schemas.microsoft.com/office/drawing/2014/main" val="3980726531"/>
                    </a:ext>
                  </a:extLst>
                </a:gridCol>
                <a:gridCol w="792549">
                  <a:extLst>
                    <a:ext uri="{9D8B030D-6E8A-4147-A177-3AD203B41FA5}">
                      <a16:colId xmlns:a16="http://schemas.microsoft.com/office/drawing/2014/main" val="2276397627"/>
                    </a:ext>
                  </a:extLst>
                </a:gridCol>
              </a:tblGrid>
              <a:tr h="759273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Libre Franklin Light" pitchFamily="2" charset="77"/>
                        </a:rPr>
                        <a:t>Key Takeaways 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Libre Franklin Light" pitchFamily="2" charset="77"/>
                        </a:rPr>
                        <a:t>p.3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1754036"/>
                  </a:ext>
                </a:extLst>
              </a:tr>
              <a:tr h="759273"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Libre Franklin Light" pitchFamily="2" charset="77"/>
                          <a:ea typeface="+mn-ea"/>
                          <a:cs typeface="+mn-cs"/>
                        </a:rPr>
                        <a:t>Macro Consumer Outlook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Libre Franklin Light" pitchFamily="2" charset="77"/>
                        </a:rPr>
                        <a:t>p.5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947712"/>
                  </a:ext>
                </a:extLst>
              </a:tr>
              <a:tr h="759273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Libre Franklin Light" pitchFamily="2" charset="77"/>
                        </a:rPr>
                        <a:t>OOH Influence on Back-to-School Shopping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Libre Franklin Light" pitchFamily="2" charset="77"/>
                        </a:rPr>
                        <a:t>p.12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04541"/>
                  </a:ext>
                </a:extLst>
              </a:tr>
              <a:tr h="759273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Libre Franklin Light" pitchFamily="2" charset="77"/>
                        </a:rPr>
                        <a:t>OOH QSR Engagement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Libre Franklin Light" pitchFamily="2" charset="77"/>
                        </a:rPr>
                        <a:t>p.21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694772"/>
                  </a:ext>
                </a:extLst>
              </a:tr>
              <a:tr h="759273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Libre Franklin Light" pitchFamily="2" charset="77"/>
                        </a:rPr>
                        <a:t>OOH Political Advertising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Libre Franklin Light" pitchFamily="2" charset="77"/>
                        </a:rPr>
                        <a:t>p.25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194125"/>
                  </a:ext>
                </a:extLst>
              </a:tr>
              <a:tr h="759273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Libre Franklin Light" pitchFamily="2" charset="77"/>
                        </a:rPr>
                        <a:t>OOH Ads for Cannabis and Sports Betting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Libre Franklin Light" pitchFamily="2" charset="77"/>
                        </a:rPr>
                        <a:t>p.28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569327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60575C4C-E4EA-681F-E962-C91C8C28660E}"/>
              </a:ext>
            </a:extLst>
          </p:cNvPr>
          <p:cNvSpPr txBox="1"/>
          <p:nvPr/>
        </p:nvSpPr>
        <p:spPr>
          <a:xfrm>
            <a:off x="416448" y="5972615"/>
            <a:ext cx="5879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 panose="020F0502020204030204" pitchFamily="34" charset="0"/>
              </a:rPr>
              <a:t>“Consumer Insights and Intent Q2 2022 – OOH Product Opportunities” was sponsored by The Foundation for Outdoor Advertising Research and Education (FOARE), a 501 (c) (3) not for profit, charitable organization</a:t>
            </a:r>
            <a:endParaRPr lang="en-US" sz="9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6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5" y="232524"/>
            <a:ext cx="6715207" cy="798831"/>
          </a:xfrm>
        </p:spPr>
        <p:txBody>
          <a:bodyPr/>
          <a:lstStyle/>
          <a:p>
            <a:r>
              <a:rPr lang="en-US" sz="2200" dirty="0"/>
              <a:t>Savings, Convenience, Community: </a:t>
            </a:r>
            <a:br>
              <a:rPr lang="en-US" sz="2200" dirty="0"/>
            </a:br>
            <a:r>
              <a:rPr lang="en-US" sz="2200" dirty="0"/>
              <a:t>Especially Key for Millennials &amp; Urbanites 1M+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E35C5AC5-7E88-26E9-CA11-E3D0C23AB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214ABB-67DD-793E-D260-D35852BF2FA9}"/>
              </a:ext>
            </a:extLst>
          </p:cNvPr>
          <p:cNvSpPr txBox="1"/>
          <p:nvPr/>
        </p:nvSpPr>
        <p:spPr>
          <a:xfrm>
            <a:off x="453305" y="1344975"/>
            <a:ext cx="11489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How relevant do you find the following types of advertisements regarding back-to-school shopping?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FBA56B-21F9-F39F-0930-22319BAB3BAE}"/>
              </a:ext>
            </a:extLst>
          </p:cNvPr>
          <p:cNvSpPr txBox="1"/>
          <p:nvPr/>
        </p:nvSpPr>
        <p:spPr>
          <a:xfrm>
            <a:off x="477689" y="5750645"/>
            <a:ext cx="6484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SPENDING MORE ON BTS SUPPLIES (N=320)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Q13. How relevant do you find the following types of advertisements regarding back-to-school shopping?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A6A298-3EB5-8C8A-ABA2-7CF0AE2B084B}"/>
              </a:ext>
            </a:extLst>
          </p:cNvPr>
          <p:cNvSpPr txBox="1"/>
          <p:nvPr/>
        </p:nvSpPr>
        <p:spPr>
          <a:xfrm>
            <a:off x="453305" y="1774352"/>
            <a:ext cx="6362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back-to-school shoppers spending more on supplies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D3398A15-501C-1976-E1C1-4E9A780AE206}"/>
              </a:ext>
            </a:extLst>
          </p:cNvPr>
          <p:cNvGraphicFramePr/>
          <p:nvPr/>
        </p:nvGraphicFramePr>
        <p:xfrm>
          <a:off x="-1735255" y="2148373"/>
          <a:ext cx="12393278" cy="3273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DFA3F2-9398-7215-2D39-D4C31E799A64}"/>
              </a:ext>
            </a:extLst>
          </p:cNvPr>
          <p:cNvCxnSpPr>
            <a:cxnSpLocks/>
          </p:cNvCxnSpPr>
          <p:nvPr/>
        </p:nvCxnSpPr>
        <p:spPr>
          <a:xfrm>
            <a:off x="10076200" y="2948959"/>
            <a:ext cx="40482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D3E4A75-5880-5A20-0631-055347B50FFE}"/>
              </a:ext>
            </a:extLst>
          </p:cNvPr>
          <p:cNvSpPr txBox="1"/>
          <p:nvPr/>
        </p:nvSpPr>
        <p:spPr>
          <a:xfrm>
            <a:off x="10560487" y="2700534"/>
            <a:ext cx="1382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latin typeface="Libre Franklin" pitchFamily="2" charset="77"/>
              </a:rPr>
              <a:t>92% </a:t>
            </a:r>
            <a:r>
              <a:rPr lang="en-US" sz="1000" dirty="0">
                <a:latin typeface="Libre Franklin" pitchFamily="2" charset="77"/>
              </a:rPr>
              <a:t>Suburban</a:t>
            </a:r>
          </a:p>
          <a:p>
            <a:r>
              <a:rPr lang="en-US" sz="1000" b="1" dirty="0">
                <a:solidFill>
                  <a:schemeClr val="tx2"/>
                </a:solidFill>
                <a:latin typeface="Libre Franklin" pitchFamily="2" charset="77"/>
              </a:rPr>
              <a:t>91% </a:t>
            </a:r>
            <a:r>
              <a:rPr lang="en-US" sz="1000" dirty="0">
                <a:latin typeface="Libre Franklin" pitchFamily="2" charset="77"/>
              </a:rPr>
              <a:t>Millennials</a:t>
            </a:r>
          </a:p>
          <a:p>
            <a:r>
              <a:rPr lang="en-US" sz="1000" b="1" dirty="0">
                <a:solidFill>
                  <a:schemeClr val="tx2"/>
                </a:solidFill>
                <a:latin typeface="Libre Franklin" pitchFamily="2" charset="77"/>
              </a:rPr>
              <a:t>90% </a:t>
            </a:r>
            <a:r>
              <a:rPr lang="en-US" sz="1000" dirty="0">
                <a:latin typeface="Libre Franklin" pitchFamily="2" charset="77"/>
              </a:rPr>
              <a:t>Urban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12228F2-D2FD-2CA7-3435-1973F019D0DF}"/>
              </a:ext>
            </a:extLst>
          </p:cNvPr>
          <p:cNvCxnSpPr>
            <a:cxnSpLocks/>
          </p:cNvCxnSpPr>
          <p:nvPr/>
        </p:nvCxnSpPr>
        <p:spPr>
          <a:xfrm>
            <a:off x="10076200" y="3905692"/>
            <a:ext cx="40482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4092548-413B-6004-45BE-4CA537CCD962}"/>
              </a:ext>
            </a:extLst>
          </p:cNvPr>
          <p:cNvSpPr txBox="1"/>
          <p:nvPr/>
        </p:nvSpPr>
        <p:spPr>
          <a:xfrm>
            <a:off x="10560487" y="3657267"/>
            <a:ext cx="13827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latin typeface="Libre Franklin" pitchFamily="2" charset="77"/>
              </a:rPr>
              <a:t>88% </a:t>
            </a:r>
            <a:r>
              <a:rPr lang="en-US" sz="1000" dirty="0">
                <a:latin typeface="Libre Franklin" pitchFamily="2" charset="77"/>
              </a:rPr>
              <a:t>$50-100K HHI</a:t>
            </a:r>
          </a:p>
          <a:p>
            <a:r>
              <a:rPr lang="en-US" sz="1000" b="1" dirty="0">
                <a:solidFill>
                  <a:schemeClr val="tx2"/>
                </a:solidFill>
                <a:latin typeface="Libre Franklin" pitchFamily="2" charset="77"/>
              </a:rPr>
              <a:t>87% </a:t>
            </a:r>
            <a:r>
              <a:rPr lang="en-US" sz="1000" dirty="0">
                <a:latin typeface="Libre Franklin" pitchFamily="2" charset="77"/>
              </a:rPr>
              <a:t>Urban 1M+</a:t>
            </a:r>
          </a:p>
          <a:p>
            <a:r>
              <a:rPr lang="en-US" sz="1000" b="1" dirty="0">
                <a:solidFill>
                  <a:schemeClr val="tx2"/>
                </a:solidFill>
                <a:latin typeface="Libre Franklin" pitchFamily="2" charset="77"/>
              </a:rPr>
              <a:t>82% </a:t>
            </a:r>
            <a:r>
              <a:rPr lang="en-US" sz="1000" dirty="0">
                <a:latin typeface="Libre Franklin" pitchFamily="2" charset="77"/>
              </a:rPr>
              <a:t>Millennials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7DCAAFC-5189-DBA2-A51F-DD7A6B6801CA}"/>
              </a:ext>
            </a:extLst>
          </p:cNvPr>
          <p:cNvCxnSpPr>
            <a:cxnSpLocks/>
          </p:cNvCxnSpPr>
          <p:nvPr/>
        </p:nvCxnSpPr>
        <p:spPr>
          <a:xfrm>
            <a:off x="10076200" y="4883864"/>
            <a:ext cx="40482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2CA6E4B-146B-2242-BABC-61F21A82CFF8}"/>
              </a:ext>
            </a:extLst>
          </p:cNvPr>
          <p:cNvSpPr txBox="1"/>
          <p:nvPr/>
        </p:nvSpPr>
        <p:spPr>
          <a:xfrm>
            <a:off x="10560487" y="4683809"/>
            <a:ext cx="1382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2"/>
                </a:solidFill>
                <a:latin typeface="Libre Franklin" pitchFamily="2" charset="77"/>
              </a:rPr>
              <a:t>87% </a:t>
            </a:r>
            <a:r>
              <a:rPr lang="en-US" sz="1000" dirty="0">
                <a:latin typeface="Libre Franklin" pitchFamily="2" charset="77"/>
              </a:rPr>
              <a:t>Urban 1M+</a:t>
            </a:r>
          </a:p>
          <a:p>
            <a:r>
              <a:rPr lang="en-US" sz="1000" b="1" dirty="0">
                <a:solidFill>
                  <a:schemeClr val="tx2"/>
                </a:solidFill>
                <a:latin typeface="Libre Franklin" pitchFamily="2" charset="77"/>
              </a:rPr>
              <a:t>81% </a:t>
            </a:r>
            <a:r>
              <a:rPr lang="en-US" sz="1000" dirty="0">
                <a:latin typeface="Libre Franklin" pitchFamily="2" charset="77"/>
              </a:rPr>
              <a:t>Millennials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DE6FDA-4DDE-7D29-8FD0-1795FDF7EBAA}"/>
              </a:ext>
            </a:extLst>
          </p:cNvPr>
          <p:cNvSpPr txBox="1"/>
          <p:nvPr/>
        </p:nvSpPr>
        <p:spPr>
          <a:xfrm>
            <a:off x="9016878" y="2161500"/>
            <a:ext cx="1382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2"/>
                </a:solidFill>
                <a:latin typeface="Libre Franklin" pitchFamily="2" charset="77"/>
              </a:rPr>
              <a:t>Relevant (NET)</a:t>
            </a:r>
            <a:endParaRPr lang="en-US" sz="1000" dirty="0">
              <a:solidFill>
                <a:schemeClr val="tx2"/>
              </a:solidFill>
              <a:latin typeface="Libre Franklin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018862-9AA7-4AC3-7001-0E9DB00D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472" y="2172951"/>
            <a:ext cx="5091545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56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521AE294-8558-BC13-E644-0475D1C4A7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3904" y="-1"/>
            <a:ext cx="8388094" cy="5668480"/>
          </a:xfrm>
          <a:custGeom>
            <a:avLst/>
            <a:gdLst>
              <a:gd name="connsiteX0" fmla="*/ 0 w 8629770"/>
              <a:gd name="connsiteY0" fmla="*/ 0 h 5751887"/>
              <a:gd name="connsiteX1" fmla="*/ 8629770 w 8629770"/>
              <a:gd name="connsiteY1" fmla="*/ 0 h 5751887"/>
              <a:gd name="connsiteX2" fmla="*/ 8629770 w 8629770"/>
              <a:gd name="connsiteY2" fmla="*/ 5751887 h 5751887"/>
              <a:gd name="connsiteX3" fmla="*/ 958667 w 8629770"/>
              <a:gd name="connsiteY3" fmla="*/ 5751887 h 5751887"/>
              <a:gd name="connsiteX4" fmla="*/ 0 w 8629770"/>
              <a:gd name="connsiteY4" fmla="*/ 4793220 h 57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9770" h="5751887">
                <a:moveTo>
                  <a:pt x="0" y="0"/>
                </a:moveTo>
                <a:lnTo>
                  <a:pt x="8629770" y="0"/>
                </a:lnTo>
                <a:lnTo>
                  <a:pt x="8629770" y="5751887"/>
                </a:lnTo>
                <a:lnTo>
                  <a:pt x="958667" y="5751887"/>
                </a:lnTo>
                <a:cubicBezTo>
                  <a:pt x="429210" y="5751887"/>
                  <a:pt x="0" y="5322677"/>
                  <a:pt x="0" y="47932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60CDFD-C19E-8827-07AA-4A73B5D1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69" y="1300391"/>
            <a:ext cx="2687164" cy="661563"/>
          </a:xfrm>
        </p:spPr>
        <p:txBody>
          <a:bodyPr/>
          <a:lstStyle/>
          <a:p>
            <a:r>
              <a:rPr lang="en-US" sz="3200" dirty="0"/>
              <a:t>OOH QSR Engagement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0A09D-0266-55E5-CB0E-FE279A6FD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5661C-A324-C6A4-9D89-85417CF35040}"/>
              </a:ext>
            </a:extLst>
          </p:cNvPr>
          <p:cNvGrpSpPr/>
          <p:nvPr/>
        </p:nvGrpSpPr>
        <p:grpSpPr>
          <a:xfrm>
            <a:off x="10143460" y="0"/>
            <a:ext cx="2048538" cy="574158"/>
            <a:chOff x="10143460" y="0"/>
            <a:chExt cx="2048538" cy="574158"/>
          </a:xfrm>
        </p:grpSpPr>
        <p:sp>
          <p:nvSpPr>
            <p:cNvPr id="10" name="Round Single Corner Rectangle 9">
              <a:extLst>
                <a:ext uri="{FF2B5EF4-FFF2-40B4-BE49-F238E27FC236}">
                  <a16:creationId xmlns:a16="http://schemas.microsoft.com/office/drawing/2014/main" id="{89E0D028-D951-063C-A2CF-F84905437AE0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7E7BC24-4F97-890F-5FFF-B783E8C3E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8087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35">
            <a:extLst>
              <a:ext uri="{FF2B5EF4-FFF2-40B4-BE49-F238E27FC236}">
                <a16:creationId xmlns:a16="http://schemas.microsoft.com/office/drawing/2014/main" id="{C928B40C-17F0-F395-1FF2-8AC0AA7457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357" y="-1"/>
            <a:ext cx="4255643" cy="6360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4" y="232524"/>
            <a:ext cx="6747595" cy="798831"/>
          </a:xfrm>
        </p:spPr>
        <p:txBody>
          <a:bodyPr/>
          <a:lstStyle/>
          <a:p>
            <a:r>
              <a:rPr lang="en-US" sz="2200" dirty="0"/>
              <a:t>Six in Ten Recall Seeing OOH QSR Ads Recently, Especially Younger &amp; Urban Americans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453304" y="1345505"/>
            <a:ext cx="535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Do you recall seeing recently an OOH advertisement for quick-service or fast-food restaurants?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BED84-C4A4-110B-1B55-9F809416A4F0}"/>
              </a:ext>
            </a:extLst>
          </p:cNvPr>
          <p:cNvSpPr txBox="1"/>
          <p:nvPr/>
        </p:nvSpPr>
        <p:spPr>
          <a:xfrm>
            <a:off x="477689" y="5779787"/>
            <a:ext cx="494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GENERAL PUBLIC (N=1000)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Q1. Do you recall seeing recently an out-of-home advertisement for quick-service or fast-food restaurants (e.g., Chipotle, Dairy Queen, Domino’s, McDonald’s, Panera, Starbucks, Subway)?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E35C5AC5-7E88-26E9-CA11-E3D0C23AB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D6E9542-1790-F59A-9C54-D350638193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8860518"/>
              </p:ext>
            </p:extLst>
          </p:nvPr>
        </p:nvGraphicFramePr>
        <p:xfrm>
          <a:off x="-314928" y="2068291"/>
          <a:ext cx="4570572" cy="328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3F4554E-D26D-7094-9465-7B38D66A0B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6142852"/>
              </p:ext>
            </p:extLst>
          </p:nvPr>
        </p:nvGraphicFramePr>
        <p:xfrm>
          <a:off x="3827422" y="2222165"/>
          <a:ext cx="3582456" cy="3254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416B0975-0BCD-ACC1-6EE7-E510F282F486}"/>
              </a:ext>
            </a:extLst>
          </p:cNvPr>
          <p:cNvSpPr txBox="1"/>
          <p:nvPr/>
        </p:nvSpPr>
        <p:spPr>
          <a:xfrm>
            <a:off x="4644358" y="1906945"/>
            <a:ext cx="2204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latin typeface="Libre Franklin Medium" pitchFamily="2" charset="77"/>
              </a:defRPr>
            </a:lvl1pPr>
          </a:lstStyle>
          <a:p>
            <a:pPr algn="ctr"/>
            <a:r>
              <a:rPr lang="en-US" dirty="0"/>
              <a:t>% Yes</a:t>
            </a:r>
          </a:p>
        </p:txBody>
      </p:sp>
    </p:spTree>
    <p:extLst>
      <p:ext uri="{BB962C8B-B14F-4D97-AF65-F5344CB8AC3E}">
        <p14:creationId xmlns:p14="http://schemas.microsoft.com/office/powerpoint/2010/main" val="1163079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5" y="443426"/>
            <a:ext cx="9594462" cy="338555"/>
          </a:xfrm>
        </p:spPr>
        <p:txBody>
          <a:bodyPr/>
          <a:lstStyle/>
          <a:p>
            <a:r>
              <a:rPr lang="en-US" sz="2200" dirty="0"/>
              <a:t>OOH QSR Ads Engaged Almost 9 in 10 Recent Viewers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453304" y="1345505"/>
            <a:ext cx="948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For those out-of-home advertisements for quick-service or fast-food restaurants that you’ve noticed recently, have they led you to do any of the following? Please select all that apply.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A40FCC-8A63-C9AE-218E-33B4FDA323EB}"/>
              </a:ext>
            </a:extLst>
          </p:cNvPr>
          <p:cNvSpPr txBox="1"/>
          <p:nvPr/>
        </p:nvSpPr>
        <p:spPr>
          <a:xfrm>
            <a:off x="453305" y="1926332"/>
            <a:ext cx="5570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those who have engaged with OOH QSR ads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BED84-C4A4-110B-1B55-9F809416A4F0}"/>
              </a:ext>
            </a:extLst>
          </p:cNvPr>
          <p:cNvSpPr txBox="1"/>
          <p:nvPr/>
        </p:nvSpPr>
        <p:spPr>
          <a:xfrm>
            <a:off x="453305" y="5919277"/>
            <a:ext cx="10654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 ENGAGED WITH QSR ADS (N=532)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Q3. For those out-of-home advertisements for quick-service or fast-food restaurants that you’ve noticed recently, have they led you to do any of the following? Please select all that apply.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AC65F6B-F8FB-8ACF-3ACD-531753451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5767FFF8-30C3-94B1-3542-23B0DE6B9F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842238"/>
              </p:ext>
            </p:extLst>
          </p:nvPr>
        </p:nvGraphicFramePr>
        <p:xfrm>
          <a:off x="-138706" y="2432249"/>
          <a:ext cx="11318626" cy="3318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1F661451-741F-1975-F9BC-0C0A21755DC0}"/>
              </a:ext>
            </a:extLst>
          </p:cNvPr>
          <p:cNvGrpSpPr/>
          <p:nvPr/>
        </p:nvGrpSpPr>
        <p:grpSpPr>
          <a:xfrm>
            <a:off x="8690151" y="4104007"/>
            <a:ext cx="2715231" cy="1674135"/>
            <a:chOff x="9105761" y="3963251"/>
            <a:chExt cx="2715231" cy="16741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771B6D5-A226-06D0-1323-F5E512EFE3C6}"/>
                </a:ext>
              </a:extLst>
            </p:cNvPr>
            <p:cNvSpPr/>
            <p:nvPr/>
          </p:nvSpPr>
          <p:spPr>
            <a:xfrm>
              <a:off x="9105761" y="3963251"/>
              <a:ext cx="2715231" cy="16741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B517FF1-7A97-8031-418C-49E74231C10A}"/>
                </a:ext>
              </a:extLst>
            </p:cNvPr>
            <p:cNvSpPr txBox="1"/>
            <p:nvPr/>
          </p:nvSpPr>
          <p:spPr>
            <a:xfrm>
              <a:off x="9274820" y="4188722"/>
              <a:ext cx="1355229" cy="58477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3200" b="1" dirty="0">
                  <a:solidFill>
                    <a:schemeClr val="accent2"/>
                  </a:solidFill>
                  <a:latin typeface="Libre Franklin" pitchFamily="2" charset="77"/>
                </a:rPr>
                <a:t>67%</a:t>
              </a:r>
              <a:endParaRPr lang="en-US" sz="1200" dirty="0">
                <a:solidFill>
                  <a:schemeClr val="accent2"/>
                </a:solidFill>
                <a:latin typeface="Libre Franklin" pitchFamily="2" charset="77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4D1258E-29D5-0F27-E96B-3E6433E2A03A}"/>
                </a:ext>
              </a:extLst>
            </p:cNvPr>
            <p:cNvSpPr txBox="1"/>
            <p:nvPr/>
          </p:nvSpPr>
          <p:spPr>
            <a:xfrm>
              <a:off x="9274820" y="4653595"/>
              <a:ext cx="2377111" cy="73866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  <a:latin typeface="Libre Franklin" pitchFamily="2" charset="77"/>
                </a:rPr>
                <a:t>of those who saw a QSR OOH ad made a purchase at a physical store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C8B13B0-2C5D-8406-A5B7-2B7E6435DEEE}"/>
              </a:ext>
            </a:extLst>
          </p:cNvPr>
          <p:cNvGrpSpPr/>
          <p:nvPr/>
        </p:nvGrpSpPr>
        <p:grpSpPr>
          <a:xfrm>
            <a:off x="9449716" y="2540682"/>
            <a:ext cx="2187172" cy="246221"/>
            <a:chOff x="9738317" y="3119626"/>
            <a:chExt cx="2187172" cy="246221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32DB50C-25CF-7A1D-72CA-F194B0D6DE76}"/>
                </a:ext>
              </a:extLst>
            </p:cNvPr>
            <p:cNvCxnSpPr/>
            <p:nvPr/>
          </p:nvCxnSpPr>
          <p:spPr>
            <a:xfrm>
              <a:off x="9738317" y="3241964"/>
              <a:ext cx="41360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F8E9CA0-0D3F-01C5-EC7B-0B67E69DF9DC}"/>
                </a:ext>
              </a:extLst>
            </p:cNvPr>
            <p:cNvSpPr txBox="1"/>
            <p:nvPr/>
          </p:nvSpPr>
          <p:spPr>
            <a:xfrm>
              <a:off x="10151918" y="3119626"/>
              <a:ext cx="17735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accent2"/>
                  </a:solidFill>
                  <a:latin typeface="Libre Franklin" pitchFamily="2" charset="77"/>
                </a:rPr>
                <a:t>87% </a:t>
              </a:r>
              <a:r>
                <a:rPr lang="en-US" sz="1000" dirty="0">
                  <a:latin typeface="Libre Franklin Medium" pitchFamily="2" charset="77"/>
                </a:rPr>
                <a:t>Boomer+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22E9AD6-BA00-6EB8-1DCA-9C5A4B465AF2}"/>
              </a:ext>
            </a:extLst>
          </p:cNvPr>
          <p:cNvGrpSpPr/>
          <p:nvPr/>
        </p:nvGrpSpPr>
        <p:grpSpPr>
          <a:xfrm>
            <a:off x="8019580" y="3495770"/>
            <a:ext cx="2187172" cy="246221"/>
            <a:chOff x="9738317" y="3120288"/>
            <a:chExt cx="2187172" cy="246221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B3EE25C-C323-5287-C105-17C2120FE3F4}"/>
                </a:ext>
              </a:extLst>
            </p:cNvPr>
            <p:cNvCxnSpPr/>
            <p:nvPr/>
          </p:nvCxnSpPr>
          <p:spPr>
            <a:xfrm>
              <a:off x="9738317" y="3241964"/>
              <a:ext cx="41360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CE00DD7-DB33-E14E-ACD0-AC33A85BA3C4}"/>
                </a:ext>
              </a:extLst>
            </p:cNvPr>
            <p:cNvSpPr txBox="1"/>
            <p:nvPr/>
          </p:nvSpPr>
          <p:spPr>
            <a:xfrm>
              <a:off x="10151918" y="3120288"/>
              <a:ext cx="17735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accent2"/>
                  </a:solidFill>
                  <a:latin typeface="Libre Franklin" pitchFamily="2" charset="77"/>
                </a:rPr>
                <a:t>61% </a:t>
              </a:r>
              <a:r>
                <a:rPr lang="en-US" sz="1000" dirty="0">
                  <a:latin typeface="Libre Franklin Medium" pitchFamily="2" charset="77"/>
                </a:rPr>
                <a:t>Gen Z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90AECF9-2300-75F6-F792-A299B19BBE25}"/>
              </a:ext>
            </a:extLst>
          </p:cNvPr>
          <p:cNvGrpSpPr/>
          <p:nvPr/>
        </p:nvGrpSpPr>
        <p:grpSpPr>
          <a:xfrm>
            <a:off x="6870267" y="4452670"/>
            <a:ext cx="2187172" cy="246221"/>
            <a:chOff x="9738317" y="3120288"/>
            <a:chExt cx="2187172" cy="246221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3E242366-B008-1E32-3603-1032E34F5E49}"/>
                </a:ext>
              </a:extLst>
            </p:cNvPr>
            <p:cNvCxnSpPr/>
            <p:nvPr/>
          </p:nvCxnSpPr>
          <p:spPr>
            <a:xfrm>
              <a:off x="9738317" y="3241964"/>
              <a:ext cx="41360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4850AC-88C2-8C9E-566A-E5525E231184}"/>
                </a:ext>
              </a:extLst>
            </p:cNvPr>
            <p:cNvSpPr txBox="1"/>
            <p:nvPr/>
          </p:nvSpPr>
          <p:spPr>
            <a:xfrm>
              <a:off x="10151918" y="3120288"/>
              <a:ext cx="17735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accent2"/>
                  </a:solidFill>
                  <a:latin typeface="Libre Franklin" pitchFamily="2" charset="77"/>
                </a:rPr>
                <a:t>32% </a:t>
              </a:r>
              <a:r>
                <a:rPr lang="en-US" sz="1000" dirty="0">
                  <a:latin typeface="Libre Franklin Medium" pitchFamily="2" charset="77"/>
                </a:rPr>
                <a:t>Urban 1M+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3365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35">
            <a:extLst>
              <a:ext uri="{FF2B5EF4-FFF2-40B4-BE49-F238E27FC236}">
                <a16:creationId xmlns:a16="http://schemas.microsoft.com/office/drawing/2014/main" id="{1FF88F24-5616-4442-A6BD-21FBA4844C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357" y="944"/>
            <a:ext cx="4255643" cy="6358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5" y="274148"/>
            <a:ext cx="5452195" cy="338555"/>
          </a:xfrm>
        </p:spPr>
        <p:txBody>
          <a:bodyPr/>
          <a:lstStyle/>
          <a:p>
            <a:r>
              <a:rPr lang="en-US" sz="2200" dirty="0"/>
              <a:t>Consumers Look to OOH QSR Ads for Information on Price &amp; New Products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453304" y="1345505"/>
            <a:ext cx="54521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Which type of out-of-home advertising messages for quick-service or fast-food restaurants are most likely to interest you? Please select up to three.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A40FCC-8A63-C9AE-218E-33B4FDA323EB}"/>
              </a:ext>
            </a:extLst>
          </p:cNvPr>
          <p:cNvSpPr txBox="1"/>
          <p:nvPr/>
        </p:nvSpPr>
        <p:spPr>
          <a:xfrm>
            <a:off x="453305" y="2114758"/>
            <a:ext cx="3337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those interested in OOH QSR ads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BED84-C4A4-110B-1B55-9F809416A4F0}"/>
              </a:ext>
            </a:extLst>
          </p:cNvPr>
          <p:cNvSpPr txBox="1"/>
          <p:nvPr/>
        </p:nvSpPr>
        <p:spPr>
          <a:xfrm>
            <a:off x="453305" y="5919277"/>
            <a:ext cx="10654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INTERESTED IN QSR ADS (N=875)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Q2. Which type of out-of-home advertising messages for quick-service or fast-food restaurants are most likely to interest you? Please select up to three.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AC65F6B-F8FB-8ACF-3ACD-531753451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83EAB9-E554-FC51-A538-315066D7CA38}"/>
              </a:ext>
            </a:extLst>
          </p:cNvPr>
          <p:cNvGrpSpPr/>
          <p:nvPr/>
        </p:nvGrpSpPr>
        <p:grpSpPr>
          <a:xfrm>
            <a:off x="453302" y="2534684"/>
            <a:ext cx="7179395" cy="3193596"/>
            <a:chOff x="453302" y="2504204"/>
            <a:chExt cx="7179395" cy="3193596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BED12DCC-9F44-293D-E1EF-DC59EDE8EF7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52222831"/>
                </p:ext>
              </p:extLst>
            </p:nvPr>
          </p:nvGraphicFramePr>
          <p:xfrm>
            <a:off x="453302" y="3024547"/>
            <a:ext cx="7179395" cy="21824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B8A791C-5346-4F1F-9F01-40B2538A3777}"/>
                </a:ext>
              </a:extLst>
            </p:cNvPr>
            <p:cNvGrpSpPr/>
            <p:nvPr/>
          </p:nvGrpSpPr>
          <p:grpSpPr>
            <a:xfrm>
              <a:off x="723536" y="2504204"/>
              <a:ext cx="4723568" cy="1012113"/>
              <a:chOff x="723536" y="2504204"/>
              <a:chExt cx="4723568" cy="1012113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A6F77A-4FAB-1FDA-B886-9E49100C4FE1}"/>
                  </a:ext>
                </a:extLst>
              </p:cNvPr>
              <p:cNvSpPr txBox="1"/>
              <p:nvPr/>
            </p:nvSpPr>
            <p:spPr>
              <a:xfrm>
                <a:off x="723536" y="2504204"/>
                <a:ext cx="115606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accent2"/>
                    </a:solidFill>
                    <a:latin typeface="Libre Franklin" pitchFamily="2" charset="77"/>
                  </a:rPr>
                  <a:t>51%  </a:t>
                </a:r>
                <a:r>
                  <a:rPr lang="en-US" sz="1000" dirty="0">
                    <a:latin typeface="Libre Franklin Medium" pitchFamily="2" charset="77"/>
                  </a:rPr>
                  <a:t>Rural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FF352F05-7390-3E04-33AE-B9785DB366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4520" y="2785344"/>
                <a:ext cx="1" cy="2420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9EC5638-635E-98B8-7103-71EF5E5F22BA}"/>
                  </a:ext>
                </a:extLst>
              </p:cNvPr>
              <p:cNvSpPr txBox="1"/>
              <p:nvPr/>
            </p:nvSpPr>
            <p:spPr>
              <a:xfrm>
                <a:off x="1912627" y="2841799"/>
                <a:ext cx="1625963" cy="419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10000"/>
                  </a:lnSpc>
                </a:pPr>
                <a:r>
                  <a:rPr lang="en-US" sz="1000" dirty="0">
                    <a:latin typeface="Libre Franklin Medium" pitchFamily="2" charset="77"/>
                  </a:rPr>
                  <a:t>Gen Z</a:t>
                </a:r>
                <a:r>
                  <a:rPr lang="en-US" sz="1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Libre Franklin" pitchFamily="2" charset="77"/>
                  </a:rPr>
                  <a:t>  </a:t>
                </a:r>
                <a:r>
                  <a:rPr lang="en-US" sz="1000" b="1" dirty="0">
                    <a:solidFill>
                      <a:schemeClr val="accent2"/>
                    </a:solidFill>
                    <a:latin typeface="Libre Franklin" pitchFamily="2" charset="77"/>
                  </a:rPr>
                  <a:t>42% </a:t>
                </a:r>
                <a:endParaRPr lang="en-US" sz="1000" dirty="0">
                  <a:solidFill>
                    <a:schemeClr val="accent2"/>
                  </a:solidFill>
                  <a:latin typeface="Libre Franklin Medium" pitchFamily="2" charset="77"/>
                </a:endParaRPr>
              </a:p>
              <a:p>
                <a:pPr algn="r">
                  <a:lnSpc>
                    <a:spcPct val="110000"/>
                  </a:lnSpc>
                </a:pPr>
                <a:r>
                  <a:rPr lang="en-US" sz="1000" dirty="0">
                    <a:latin typeface="Libre Franklin Medium" pitchFamily="2" charset="77"/>
                  </a:rPr>
                  <a:t>Millennials</a:t>
                </a:r>
                <a:r>
                  <a:rPr lang="en-US" sz="1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Libre Franklin" pitchFamily="2" charset="77"/>
                  </a:rPr>
                  <a:t>  </a:t>
                </a:r>
                <a:r>
                  <a:rPr lang="en-US" sz="1000" b="1" dirty="0">
                    <a:solidFill>
                      <a:schemeClr val="accent2"/>
                    </a:solidFill>
                    <a:latin typeface="Libre Franklin" pitchFamily="2" charset="77"/>
                  </a:rPr>
                  <a:t>37% </a:t>
                </a:r>
                <a:endParaRPr lang="en-US" sz="1000" dirty="0">
                  <a:solidFill>
                    <a:schemeClr val="accent2"/>
                  </a:solidFill>
                  <a:latin typeface="Libre Franklin Medium" pitchFamily="2" charset="77"/>
                </a:endParaRP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39496D23-4425-DF81-03D6-ECFA585F28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61512" y="3274294"/>
                <a:ext cx="1" cy="2420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9542DB8-47FE-8874-FB03-76C0E7FABF77}"/>
                  </a:ext>
                </a:extLst>
              </p:cNvPr>
              <p:cNvSpPr txBox="1"/>
              <p:nvPr/>
            </p:nvSpPr>
            <p:spPr>
              <a:xfrm>
                <a:off x="3821141" y="2841799"/>
                <a:ext cx="1625963" cy="419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1000" b="1" dirty="0">
                    <a:solidFill>
                      <a:schemeClr val="accent2"/>
                    </a:solidFill>
                    <a:latin typeface="Libre Franklin" pitchFamily="2" charset="77"/>
                  </a:rPr>
                  <a:t>37% </a:t>
                </a:r>
                <a:r>
                  <a:rPr lang="en-US" sz="1000" dirty="0">
                    <a:latin typeface="Libre Franklin Medium" pitchFamily="2" charset="77"/>
                  </a:rPr>
                  <a:t>Rural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sz="1000" b="1" dirty="0">
                    <a:solidFill>
                      <a:schemeClr val="accent2"/>
                    </a:solidFill>
                    <a:latin typeface="Libre Franklin" pitchFamily="2" charset="77"/>
                  </a:rPr>
                  <a:t>35% </a:t>
                </a:r>
                <a:r>
                  <a:rPr lang="en-US" sz="1000" dirty="0">
                    <a:latin typeface="Libre Franklin Medium" pitchFamily="2" charset="77"/>
                  </a:rPr>
                  <a:t>Urban &lt;1M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5F55072C-0AE6-7A40-8F1A-891B44B35E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44224" y="3274294"/>
                <a:ext cx="1" cy="242023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9943D9A-650B-3E53-66D4-09594641DAA5}"/>
                </a:ext>
              </a:extLst>
            </p:cNvPr>
            <p:cNvSpPr txBox="1"/>
            <p:nvPr/>
          </p:nvSpPr>
          <p:spPr>
            <a:xfrm>
              <a:off x="640246" y="5162269"/>
              <a:ext cx="639347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latin typeface="Libre Franklin SemiBold" pitchFamily="2" charset="77"/>
                </a:rPr>
                <a:t>Price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4EC8A0-D1D4-A82F-E4A9-76B4AAC430CD}"/>
                </a:ext>
              </a:extLst>
            </p:cNvPr>
            <p:cNvSpPr txBox="1"/>
            <p:nvPr/>
          </p:nvSpPr>
          <p:spPr>
            <a:xfrm>
              <a:off x="1425846" y="5162269"/>
              <a:ext cx="639347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latin typeface="Libre Franklin SemiBold" pitchFamily="2" charset="77"/>
                </a:rPr>
                <a:t>New product offerings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24FBF68-A296-E5F5-C304-F84AC8675D3C}"/>
                </a:ext>
              </a:extLst>
            </p:cNvPr>
            <p:cNvSpPr txBox="1"/>
            <p:nvPr/>
          </p:nvSpPr>
          <p:spPr>
            <a:xfrm>
              <a:off x="2135482" y="5162269"/>
              <a:ext cx="717674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latin typeface="Libre Franklin SemiBold" pitchFamily="2" charset="77"/>
                </a:rPr>
                <a:t>Limited-time menu offerings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48F410C-21A1-C5D4-D21A-0FE0FB62B069}"/>
                </a:ext>
              </a:extLst>
            </p:cNvPr>
            <p:cNvSpPr txBox="1"/>
            <p:nvPr/>
          </p:nvSpPr>
          <p:spPr>
            <a:xfrm>
              <a:off x="2915926" y="5162269"/>
              <a:ext cx="704250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latin typeface="Libre Franklin SemiBold" pitchFamily="2" charset="77"/>
                </a:rPr>
                <a:t>Food quality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7F29F1D-2F31-D452-E108-9F88FC1C7378}"/>
                </a:ext>
              </a:extLst>
            </p:cNvPr>
            <p:cNvSpPr txBox="1"/>
            <p:nvPr/>
          </p:nvSpPr>
          <p:spPr>
            <a:xfrm>
              <a:off x="3683882" y="5162269"/>
              <a:ext cx="717674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latin typeface="Libre Franklin SemiBold" pitchFamily="2" charset="77"/>
                </a:rPr>
                <a:t>Nearby location or directional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80756A8-117C-6835-762A-4B98665F538F}"/>
                </a:ext>
              </a:extLst>
            </p:cNvPr>
            <p:cNvSpPr txBox="1"/>
            <p:nvPr/>
          </p:nvSpPr>
          <p:spPr>
            <a:xfrm>
              <a:off x="4393878" y="5162269"/>
              <a:ext cx="815188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latin typeface="Libre Franklin SemiBold" pitchFamily="2" charset="77"/>
                </a:rPr>
                <a:t>Combination meals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35CA9E2-E890-CB28-252C-9FD7CAE14F49}"/>
                </a:ext>
              </a:extLst>
            </p:cNvPr>
            <p:cNvSpPr txBox="1"/>
            <p:nvPr/>
          </p:nvSpPr>
          <p:spPr>
            <a:xfrm>
              <a:off x="5204877" y="5162269"/>
              <a:ext cx="71767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latin typeface="Libre Franklin SemiBold" pitchFamily="2" charset="77"/>
                </a:rPr>
                <a:t>Related to specific times of the day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D481F1A-E695-BED7-5F1F-D6F5DA3E0A60}"/>
                </a:ext>
              </a:extLst>
            </p:cNvPr>
            <p:cNvSpPr txBox="1"/>
            <p:nvPr/>
          </p:nvSpPr>
          <p:spPr>
            <a:xfrm>
              <a:off x="5905650" y="5162269"/>
              <a:ext cx="868385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latin typeface="Libre Franklin SemiBold" pitchFamily="2" charset="77"/>
                </a:rPr>
                <a:t>Partnership with delivery companies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17F6AF6-6A3A-CA11-C34D-24A06F623471}"/>
                </a:ext>
              </a:extLst>
            </p:cNvPr>
            <p:cNvSpPr txBox="1"/>
            <p:nvPr/>
          </p:nvSpPr>
          <p:spPr>
            <a:xfrm>
              <a:off x="6670665" y="5162269"/>
              <a:ext cx="868385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800" b="1" dirty="0">
                  <a:latin typeface="Libre Franklin SemiBold" pitchFamily="2" charset="77"/>
                </a:rPr>
                <a:t>Business hours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5525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521AE294-8558-BC13-E644-0475D1C4A7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3904" y="-39165"/>
            <a:ext cx="8388094" cy="5751887"/>
          </a:xfrm>
          <a:custGeom>
            <a:avLst/>
            <a:gdLst>
              <a:gd name="connsiteX0" fmla="*/ 0 w 8629770"/>
              <a:gd name="connsiteY0" fmla="*/ 0 h 5751887"/>
              <a:gd name="connsiteX1" fmla="*/ 8629770 w 8629770"/>
              <a:gd name="connsiteY1" fmla="*/ 0 h 5751887"/>
              <a:gd name="connsiteX2" fmla="*/ 8629770 w 8629770"/>
              <a:gd name="connsiteY2" fmla="*/ 5751887 h 5751887"/>
              <a:gd name="connsiteX3" fmla="*/ 958667 w 8629770"/>
              <a:gd name="connsiteY3" fmla="*/ 5751887 h 5751887"/>
              <a:gd name="connsiteX4" fmla="*/ 0 w 8629770"/>
              <a:gd name="connsiteY4" fmla="*/ 4793220 h 57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9770" h="5751887">
                <a:moveTo>
                  <a:pt x="0" y="0"/>
                </a:moveTo>
                <a:lnTo>
                  <a:pt x="8629770" y="0"/>
                </a:lnTo>
                <a:lnTo>
                  <a:pt x="8629770" y="5751887"/>
                </a:lnTo>
                <a:lnTo>
                  <a:pt x="958667" y="5751887"/>
                </a:lnTo>
                <a:cubicBezTo>
                  <a:pt x="429210" y="5751887"/>
                  <a:pt x="0" y="5322677"/>
                  <a:pt x="0" y="47932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60CDFD-C19E-8827-07AA-4A73B5D1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69" y="1300391"/>
            <a:ext cx="2687164" cy="1544409"/>
          </a:xfrm>
        </p:spPr>
        <p:txBody>
          <a:bodyPr/>
          <a:lstStyle/>
          <a:p>
            <a:r>
              <a:rPr lang="en-US" sz="3200" dirty="0"/>
              <a:t>OOH Political Advertising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0A09D-0266-55E5-CB0E-FE279A6FD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5661C-A324-C6A4-9D89-85417CF35040}"/>
              </a:ext>
            </a:extLst>
          </p:cNvPr>
          <p:cNvGrpSpPr/>
          <p:nvPr/>
        </p:nvGrpSpPr>
        <p:grpSpPr>
          <a:xfrm>
            <a:off x="10143460" y="0"/>
            <a:ext cx="2048538" cy="574158"/>
            <a:chOff x="10143460" y="0"/>
            <a:chExt cx="2048538" cy="574158"/>
          </a:xfrm>
        </p:grpSpPr>
        <p:sp>
          <p:nvSpPr>
            <p:cNvPr id="10" name="Round Single Corner Rectangle 9">
              <a:extLst>
                <a:ext uri="{FF2B5EF4-FFF2-40B4-BE49-F238E27FC236}">
                  <a16:creationId xmlns:a16="http://schemas.microsoft.com/office/drawing/2014/main" id="{89E0D028-D951-063C-A2CF-F84905437AE0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7E7BC24-4F97-890F-5FFF-B783E8C3E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5792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4" y="405195"/>
            <a:ext cx="10123256" cy="341634"/>
          </a:xfrm>
        </p:spPr>
        <p:txBody>
          <a:bodyPr/>
          <a:lstStyle/>
          <a:p>
            <a:r>
              <a:rPr lang="en-US" sz="2200" dirty="0"/>
              <a:t>Voters Are Hyper-Aware of OOH Political Ads Compared to Non-Voters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B3E3A64-0C19-4A7A-39AE-D4DC3A4E42CF}"/>
              </a:ext>
            </a:extLst>
          </p:cNvPr>
          <p:cNvSpPr txBox="1"/>
          <p:nvPr/>
        </p:nvSpPr>
        <p:spPr>
          <a:xfrm>
            <a:off x="5405125" y="1421766"/>
            <a:ext cx="5466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When was the last time you noticed a political advertisement on a billboard, bus or bus stop, outdoor video screen, poster and other outdoor signage?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537630" y="1345505"/>
            <a:ext cx="3942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Do you plan to vote in the midterm primaries or general elections in 2022?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BED84-C4A4-110B-1B55-9F809416A4F0}"/>
              </a:ext>
            </a:extLst>
          </p:cNvPr>
          <p:cNvSpPr txBox="1"/>
          <p:nvPr/>
        </p:nvSpPr>
        <p:spPr>
          <a:xfrm>
            <a:off x="477689" y="5779787"/>
            <a:ext cx="1065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GENERAL PUBLIC (N=1000)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Q15. Switching topics, do you plan to vote in the midterm primaries or general elections in 2022?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Q16. When was the last time you noticed a political advertisement on a billboard, bus or bus stop, outdoor video screen, poster and other outdoor signage?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AC65F6B-F8FB-8ACF-3ACD-531753451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11F81A46-D17B-7CD3-DDEF-DBA9F03877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1231117"/>
              </p:ext>
            </p:extLst>
          </p:nvPr>
        </p:nvGraphicFramePr>
        <p:xfrm>
          <a:off x="4182596" y="2274797"/>
          <a:ext cx="7617525" cy="3504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BA300F66-F602-C525-7CB1-35C63DD3A006}"/>
              </a:ext>
            </a:extLst>
          </p:cNvPr>
          <p:cNvGrpSpPr/>
          <p:nvPr/>
        </p:nvGrpSpPr>
        <p:grpSpPr>
          <a:xfrm>
            <a:off x="9294665" y="2750838"/>
            <a:ext cx="2505456" cy="1356324"/>
            <a:chOff x="9204453" y="3930715"/>
            <a:chExt cx="1670119" cy="13706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807E78-958B-2AA5-7FF4-EA62D0FDD892}"/>
                </a:ext>
              </a:extLst>
            </p:cNvPr>
            <p:cNvSpPr/>
            <p:nvPr/>
          </p:nvSpPr>
          <p:spPr>
            <a:xfrm>
              <a:off x="9204453" y="3930715"/>
              <a:ext cx="1670119" cy="137062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74C3E1E-9671-5ED7-A454-AC7607ED5903}"/>
                </a:ext>
              </a:extLst>
            </p:cNvPr>
            <p:cNvSpPr txBox="1"/>
            <p:nvPr/>
          </p:nvSpPr>
          <p:spPr>
            <a:xfrm>
              <a:off x="9335434" y="3988617"/>
              <a:ext cx="1408157" cy="116955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solidFill>
                    <a:schemeClr val="accent3"/>
                  </a:solidFill>
                  <a:latin typeface="Libre Franklin SemiBold" pitchFamily="2" charset="77"/>
                </a:rPr>
                <a:t>Over Half of Voters (55%) Have Seen OOH Political Ads Within The Last Month</a:t>
              </a:r>
            </a:p>
          </p:txBody>
        </p:sp>
      </p:grp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5CD2573D-9A70-1829-8949-ABF24880EA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0619447"/>
              </p:ext>
            </p:extLst>
          </p:nvPr>
        </p:nvGraphicFramePr>
        <p:xfrm>
          <a:off x="126097" y="2059240"/>
          <a:ext cx="4155065" cy="328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16743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35">
            <a:extLst>
              <a:ext uri="{FF2B5EF4-FFF2-40B4-BE49-F238E27FC236}">
                <a16:creationId xmlns:a16="http://schemas.microsoft.com/office/drawing/2014/main" id="{FA5D13BE-6BDC-2A3C-5266-79FA30E484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357" y="-1"/>
            <a:ext cx="4255643" cy="6350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4" y="252845"/>
            <a:ext cx="6983816" cy="738664"/>
          </a:xfrm>
        </p:spPr>
        <p:txBody>
          <a:bodyPr/>
          <a:lstStyle/>
          <a:p>
            <a:r>
              <a:rPr lang="en-US" sz="2200" dirty="0"/>
              <a:t>OOH Political Ads Influence Over Half Of Viewers, Especially Younger Adults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537630" y="1345505"/>
            <a:ext cx="698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How do political advertisements affect your opinion about candidates or issues? Please select all that apply.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AC65F6B-F8FB-8ACF-3ACD-531753451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35D83B-1EAB-DE37-B192-6E9CA619AD53}"/>
              </a:ext>
            </a:extLst>
          </p:cNvPr>
          <p:cNvGrpSpPr/>
          <p:nvPr/>
        </p:nvGrpSpPr>
        <p:grpSpPr>
          <a:xfrm>
            <a:off x="453302" y="2746628"/>
            <a:ext cx="7179395" cy="2922552"/>
            <a:chOff x="453302" y="3115987"/>
            <a:chExt cx="7179395" cy="2922552"/>
          </a:xfrm>
        </p:grpSpPr>
        <p:graphicFrame>
          <p:nvGraphicFramePr>
            <p:cNvPr id="32" name="Chart 31">
              <a:extLst>
                <a:ext uri="{FF2B5EF4-FFF2-40B4-BE49-F238E27FC236}">
                  <a16:creationId xmlns:a16="http://schemas.microsoft.com/office/drawing/2014/main" id="{B3116A0F-41B8-4F05-6EE0-A46A1CBD07F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19731787"/>
                </p:ext>
              </p:extLst>
            </p:nvPr>
          </p:nvGraphicFramePr>
          <p:xfrm>
            <a:off x="453302" y="3115987"/>
            <a:ext cx="7179395" cy="21824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77906A5-91C4-7A66-FFB3-1A75097FD166}"/>
                </a:ext>
              </a:extLst>
            </p:cNvPr>
            <p:cNvSpPr txBox="1"/>
            <p:nvPr/>
          </p:nvSpPr>
          <p:spPr>
            <a:xfrm>
              <a:off x="806794" y="5253709"/>
              <a:ext cx="93056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Libre Franklin SemiBold" pitchFamily="2" charset="77"/>
                </a:rPr>
                <a:t>Increase awareness on issues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AF06361-F98E-0D8C-9BAA-D7C4055A4039}"/>
                </a:ext>
              </a:extLst>
            </p:cNvPr>
            <p:cNvSpPr txBox="1"/>
            <p:nvPr/>
          </p:nvSpPr>
          <p:spPr>
            <a:xfrm>
              <a:off x="1894334" y="5253709"/>
              <a:ext cx="14986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Libre Franklin SemiBold" pitchFamily="2" charset="77"/>
                </a:rPr>
                <a:t>Generates interest for me to do more research on candidates or issues 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8F4F557-C8C5-5D63-6C5B-3EA154B91967}"/>
                </a:ext>
              </a:extLst>
            </p:cNvPr>
            <p:cNvSpPr txBox="1"/>
            <p:nvPr/>
          </p:nvSpPr>
          <p:spPr>
            <a:xfrm>
              <a:off x="3521118" y="5253709"/>
              <a:ext cx="10236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Libre Franklin SemiBold" pitchFamily="2" charset="77"/>
                </a:rPr>
                <a:t>Increases my intention to vote for a candidate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B99FFDF-B318-48AB-1BC9-C91B7B874441}"/>
                </a:ext>
              </a:extLst>
            </p:cNvPr>
            <p:cNvSpPr txBox="1"/>
            <p:nvPr/>
          </p:nvSpPr>
          <p:spPr>
            <a:xfrm>
              <a:off x="4892197" y="5253709"/>
              <a:ext cx="10236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Libre Franklin SemiBold" pitchFamily="2" charset="77"/>
                </a:rPr>
                <a:t>They don’t affect my opinion about candidates or issues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8F94351-B767-9641-3676-78F6A3686446}"/>
                </a:ext>
              </a:extLst>
            </p:cNvPr>
            <p:cNvSpPr txBox="1"/>
            <p:nvPr/>
          </p:nvSpPr>
          <p:spPr>
            <a:xfrm>
              <a:off x="6286342" y="5253709"/>
              <a:ext cx="10236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>
                  <a:latin typeface="Libre Franklin SemiBold" pitchFamily="2" charset="77"/>
                </a:rPr>
                <a:t>Not sure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3699D2F-53CC-C4B8-8903-3BD45FA88275}"/>
              </a:ext>
            </a:extLst>
          </p:cNvPr>
          <p:cNvGrpSpPr/>
          <p:nvPr/>
        </p:nvGrpSpPr>
        <p:grpSpPr>
          <a:xfrm>
            <a:off x="606008" y="1970561"/>
            <a:ext cx="4096621" cy="807205"/>
            <a:chOff x="9105761" y="4013771"/>
            <a:chExt cx="3649631" cy="80720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9D580F8-7D71-E083-7BE3-B1DB7C2885BA}"/>
                </a:ext>
              </a:extLst>
            </p:cNvPr>
            <p:cNvSpPr/>
            <p:nvPr/>
          </p:nvSpPr>
          <p:spPr>
            <a:xfrm>
              <a:off x="9105761" y="4013771"/>
              <a:ext cx="3649631" cy="80720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chemeClr val="bg2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6099B7-7A95-69EA-3160-A960D4A650B8}"/>
                </a:ext>
              </a:extLst>
            </p:cNvPr>
            <p:cNvSpPr txBox="1"/>
            <p:nvPr/>
          </p:nvSpPr>
          <p:spPr>
            <a:xfrm>
              <a:off x="9305300" y="4131037"/>
              <a:ext cx="3450092" cy="3231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500" b="1" dirty="0">
                  <a:solidFill>
                    <a:schemeClr val="accent3"/>
                  </a:solidFill>
                  <a:latin typeface="Libre Franklin" pitchFamily="2" charset="77"/>
                </a:rPr>
                <a:t>Adults influenced by OOH political ads</a:t>
              </a:r>
              <a:endParaRPr lang="en-US" sz="1500" dirty="0">
                <a:solidFill>
                  <a:schemeClr val="accent3"/>
                </a:solidFill>
                <a:latin typeface="Libre Franklin" pitchFamily="2" charset="7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C4FC492-31F3-0570-AD60-EC0C6A17AE17}"/>
                </a:ext>
              </a:extLst>
            </p:cNvPr>
            <p:cNvSpPr txBox="1"/>
            <p:nvPr/>
          </p:nvSpPr>
          <p:spPr>
            <a:xfrm>
              <a:off x="9479810" y="4445993"/>
              <a:ext cx="2882572" cy="27699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200" dirty="0">
                  <a:latin typeface="Libre Franklin" pitchFamily="2" charset="77"/>
                </a:rPr>
                <a:t>73% Millennials  |  71% Gen Z  |  49% Gen X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8E16824-1D91-D78D-A504-56C849020AA1}"/>
              </a:ext>
            </a:extLst>
          </p:cNvPr>
          <p:cNvSpPr txBox="1"/>
          <p:nvPr/>
        </p:nvSpPr>
        <p:spPr>
          <a:xfrm>
            <a:off x="1081352" y="2979027"/>
            <a:ext cx="1625963" cy="250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b="1" dirty="0">
                <a:solidFill>
                  <a:schemeClr val="accent3"/>
                </a:solidFill>
                <a:latin typeface="Libre Franklin" pitchFamily="2" charset="77"/>
              </a:rPr>
              <a:t>41% </a:t>
            </a:r>
            <a:r>
              <a:rPr lang="en-US" sz="1000" dirty="0">
                <a:latin typeface="Libre Franklin Medium" pitchFamily="2" charset="77"/>
              </a:rPr>
              <a:t>Gen Z</a:t>
            </a:r>
            <a:r>
              <a:rPr lang="en-US" sz="1000" b="1" dirty="0">
                <a:solidFill>
                  <a:schemeClr val="accent2"/>
                </a:solidFill>
                <a:latin typeface="Libre Franklin" pitchFamily="2" charset="77"/>
              </a:rPr>
              <a:t> </a:t>
            </a:r>
            <a:endParaRPr lang="en-US" sz="1000" dirty="0">
              <a:latin typeface="Libre Franklin Medium" pitchFamily="2" charset="77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3B6BDDC-7E6B-3F1C-4C4B-A26BE9A952EF}"/>
              </a:ext>
            </a:extLst>
          </p:cNvPr>
          <p:cNvCxnSpPr>
            <a:cxnSpLocks/>
          </p:cNvCxnSpPr>
          <p:nvPr/>
        </p:nvCxnSpPr>
        <p:spPr>
          <a:xfrm flipV="1">
            <a:off x="1260637" y="3321798"/>
            <a:ext cx="1" cy="242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55E185B-B9ED-2C5B-A862-4790AE0B7AE7}"/>
              </a:ext>
            </a:extLst>
          </p:cNvPr>
          <p:cNvSpPr txBox="1"/>
          <p:nvPr/>
        </p:nvSpPr>
        <p:spPr>
          <a:xfrm>
            <a:off x="2439640" y="3112718"/>
            <a:ext cx="1625963" cy="250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b="1" dirty="0">
                <a:solidFill>
                  <a:schemeClr val="accent3"/>
                </a:solidFill>
                <a:latin typeface="Libre Franklin" pitchFamily="2" charset="77"/>
              </a:rPr>
              <a:t>34% </a:t>
            </a:r>
            <a:r>
              <a:rPr lang="en-US" sz="1000" dirty="0">
                <a:latin typeface="Libre Franklin Medium" pitchFamily="2" charset="77"/>
              </a:rPr>
              <a:t>Millennials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1DB8796-2F5D-53E6-340B-BB26BFAA5329}"/>
              </a:ext>
            </a:extLst>
          </p:cNvPr>
          <p:cNvCxnSpPr>
            <a:cxnSpLocks/>
          </p:cNvCxnSpPr>
          <p:nvPr/>
        </p:nvCxnSpPr>
        <p:spPr>
          <a:xfrm flipV="1">
            <a:off x="2632243" y="3382758"/>
            <a:ext cx="1" cy="24202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C203CF9-C242-EE85-DAC6-FF44A58C6D0A}"/>
              </a:ext>
            </a:extLst>
          </p:cNvPr>
          <p:cNvSpPr txBox="1"/>
          <p:nvPr/>
        </p:nvSpPr>
        <p:spPr>
          <a:xfrm>
            <a:off x="477689" y="5779787"/>
            <a:ext cx="10654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GENERAL PUBLIC (N=1000)</a:t>
            </a:r>
          </a:p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Q17. How do political advertisements affect your opinion about candidates or issues? Please select all that apply.</a:t>
            </a:r>
          </a:p>
        </p:txBody>
      </p:sp>
    </p:spTree>
    <p:extLst>
      <p:ext uri="{BB962C8B-B14F-4D97-AF65-F5344CB8AC3E}">
        <p14:creationId xmlns:p14="http://schemas.microsoft.com/office/powerpoint/2010/main" val="3315710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521AE294-8558-BC13-E644-0475D1C4A7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3904" y="68262"/>
            <a:ext cx="8388094" cy="5615362"/>
          </a:xfrm>
          <a:custGeom>
            <a:avLst/>
            <a:gdLst>
              <a:gd name="connsiteX0" fmla="*/ 0 w 8629770"/>
              <a:gd name="connsiteY0" fmla="*/ 0 h 5751887"/>
              <a:gd name="connsiteX1" fmla="*/ 8629770 w 8629770"/>
              <a:gd name="connsiteY1" fmla="*/ 0 h 5751887"/>
              <a:gd name="connsiteX2" fmla="*/ 8629770 w 8629770"/>
              <a:gd name="connsiteY2" fmla="*/ 5751887 h 5751887"/>
              <a:gd name="connsiteX3" fmla="*/ 958667 w 8629770"/>
              <a:gd name="connsiteY3" fmla="*/ 5751887 h 5751887"/>
              <a:gd name="connsiteX4" fmla="*/ 0 w 8629770"/>
              <a:gd name="connsiteY4" fmla="*/ 4793220 h 57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9770" h="5751887">
                <a:moveTo>
                  <a:pt x="0" y="0"/>
                </a:moveTo>
                <a:lnTo>
                  <a:pt x="8629770" y="0"/>
                </a:lnTo>
                <a:lnTo>
                  <a:pt x="8629770" y="5751887"/>
                </a:lnTo>
                <a:lnTo>
                  <a:pt x="958667" y="5751887"/>
                </a:lnTo>
                <a:cubicBezTo>
                  <a:pt x="429210" y="5751887"/>
                  <a:pt x="0" y="5322677"/>
                  <a:pt x="0" y="47932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60CDFD-C19E-8827-07AA-4A73B5D1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69" y="1300391"/>
            <a:ext cx="2654671" cy="2225129"/>
          </a:xfrm>
        </p:spPr>
        <p:txBody>
          <a:bodyPr/>
          <a:lstStyle/>
          <a:p>
            <a:r>
              <a:rPr lang="en-US" sz="3200" dirty="0"/>
              <a:t>OOH Ads for Cannabis and Sports Betting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0A09D-0266-55E5-CB0E-FE279A6FD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5661C-A324-C6A4-9D89-85417CF35040}"/>
              </a:ext>
            </a:extLst>
          </p:cNvPr>
          <p:cNvGrpSpPr/>
          <p:nvPr/>
        </p:nvGrpSpPr>
        <p:grpSpPr>
          <a:xfrm>
            <a:off x="10143460" y="0"/>
            <a:ext cx="2048538" cy="574158"/>
            <a:chOff x="10143460" y="0"/>
            <a:chExt cx="2048538" cy="574158"/>
          </a:xfrm>
        </p:grpSpPr>
        <p:sp>
          <p:nvSpPr>
            <p:cNvPr id="10" name="Round Single Corner Rectangle 9">
              <a:extLst>
                <a:ext uri="{FF2B5EF4-FFF2-40B4-BE49-F238E27FC236}">
                  <a16:creationId xmlns:a16="http://schemas.microsoft.com/office/drawing/2014/main" id="{89E0D028-D951-063C-A2CF-F84905437AE0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7E7BC24-4F97-890F-5FFF-B783E8C3E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03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4" y="252845"/>
            <a:ext cx="7818826" cy="738664"/>
          </a:xfrm>
        </p:spPr>
        <p:txBody>
          <a:bodyPr/>
          <a:lstStyle/>
          <a:p>
            <a:r>
              <a:rPr lang="en-US" sz="2200" dirty="0"/>
              <a:t>OOH Ads for Cannabis &amp; Sports Betting Are Reaching Urban Americans Most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517310" y="1365825"/>
            <a:ext cx="7570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Have you recently noticed any out-of-home advertisements for the following products?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AC65F6B-F8FB-8ACF-3ACD-531753451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4" name="Picture Placeholder 35">
            <a:extLst>
              <a:ext uri="{FF2B5EF4-FFF2-40B4-BE49-F238E27FC236}">
                <a16:creationId xmlns:a16="http://schemas.microsoft.com/office/drawing/2014/main" id="{8A4E059B-CE5D-72BC-5F6A-C39FCFF1D4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295" y="1849120"/>
            <a:ext cx="6096707" cy="45091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885462A-B6F6-249E-6AD3-74FFFFCACDE8}"/>
              </a:ext>
            </a:extLst>
          </p:cNvPr>
          <p:cNvSpPr/>
          <p:nvPr/>
        </p:nvSpPr>
        <p:spPr>
          <a:xfrm>
            <a:off x="6095295" y="1849120"/>
            <a:ext cx="6096705" cy="450915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pic>
        <p:nvPicPr>
          <p:cNvPr id="26" name="Picture Placeholder 35">
            <a:extLst>
              <a:ext uri="{FF2B5EF4-FFF2-40B4-BE49-F238E27FC236}">
                <a16:creationId xmlns:a16="http://schemas.microsoft.com/office/drawing/2014/main" id="{459C2851-167F-A759-A849-170D11B36D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2" y="1849120"/>
            <a:ext cx="6096707" cy="450915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A41EF31-FA4D-24D3-17B0-B749E2B25DB6}"/>
              </a:ext>
            </a:extLst>
          </p:cNvPr>
          <p:cNvSpPr/>
          <p:nvPr/>
        </p:nvSpPr>
        <p:spPr>
          <a:xfrm>
            <a:off x="6095293" y="1849120"/>
            <a:ext cx="6096707" cy="728955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91ED33-2BEA-1DB8-5F91-C3CFC036B66B}"/>
              </a:ext>
            </a:extLst>
          </p:cNvPr>
          <p:cNvSpPr/>
          <p:nvPr/>
        </p:nvSpPr>
        <p:spPr>
          <a:xfrm>
            <a:off x="-13601" y="1849120"/>
            <a:ext cx="6108896" cy="4509150"/>
          </a:xfrm>
          <a:prstGeom prst="rect">
            <a:avLst/>
          </a:prstGeom>
          <a:solidFill>
            <a:srgbClr val="3F7116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E81C0F-590C-A6E2-9412-7CB38D30C3A5}"/>
              </a:ext>
            </a:extLst>
          </p:cNvPr>
          <p:cNvSpPr txBox="1"/>
          <p:nvPr/>
        </p:nvSpPr>
        <p:spPr>
          <a:xfrm>
            <a:off x="7851313" y="2047918"/>
            <a:ext cx="2946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ibre Franklin SemiBold" pitchFamily="2" charset="77"/>
              </a:rPr>
              <a:t>Sports betting/gambling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624212-ED18-2F01-4C9A-2B78E277D639}"/>
              </a:ext>
            </a:extLst>
          </p:cNvPr>
          <p:cNvSpPr/>
          <p:nvPr/>
        </p:nvSpPr>
        <p:spPr>
          <a:xfrm>
            <a:off x="-13601" y="1849120"/>
            <a:ext cx="6096707" cy="728955"/>
          </a:xfrm>
          <a:prstGeom prst="rect">
            <a:avLst/>
          </a:prstGeom>
          <a:solidFill>
            <a:srgbClr val="3F7116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E57921-8A87-38EC-C9FD-A92E8FF3C9DE}"/>
              </a:ext>
            </a:extLst>
          </p:cNvPr>
          <p:cNvSpPr txBox="1"/>
          <p:nvPr/>
        </p:nvSpPr>
        <p:spPr>
          <a:xfrm>
            <a:off x="1573744" y="2047918"/>
            <a:ext cx="2946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ibre Franklin SemiBold" pitchFamily="2" charset="77"/>
              </a:rPr>
              <a:t>Cannabis products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36C5BDB-2830-34C2-8007-C06EEF8417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2204510"/>
              </p:ext>
            </p:extLst>
          </p:nvPr>
        </p:nvGraphicFramePr>
        <p:xfrm>
          <a:off x="191719" y="2984930"/>
          <a:ext cx="5393526" cy="2848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039E155C-9156-2364-ED08-670313A1BB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3481328"/>
              </p:ext>
            </p:extLst>
          </p:nvPr>
        </p:nvGraphicFramePr>
        <p:xfrm>
          <a:off x="6288426" y="3112297"/>
          <a:ext cx="5300059" cy="2589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B44165F-5D79-593B-A2A3-30C685435909}"/>
              </a:ext>
            </a:extLst>
          </p:cNvPr>
          <p:cNvSpPr txBox="1"/>
          <p:nvPr/>
        </p:nvSpPr>
        <p:spPr>
          <a:xfrm>
            <a:off x="6605345" y="5930852"/>
            <a:ext cx="4499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BASE: GENERAL PUBLIC (N=1000)</a:t>
            </a:r>
          </a:p>
          <a:p>
            <a:pPr defTabSz="914400">
              <a:defRPr/>
            </a:pPr>
            <a:r>
              <a:rPr lang="en-US" sz="800" dirty="0">
                <a:solidFill>
                  <a:schemeClr val="bg1"/>
                </a:solidFill>
                <a:latin typeface="Arial" panose="020B0604020202020204"/>
              </a:rPr>
              <a:t>Q18A. Have you recently noticed any out-of-home advertisements for the following products?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0061B5-A799-98B1-08FD-D4BD487D6A5E}"/>
              </a:ext>
            </a:extLst>
          </p:cNvPr>
          <p:cNvSpPr txBox="1"/>
          <p:nvPr/>
        </p:nvSpPr>
        <p:spPr>
          <a:xfrm>
            <a:off x="1573744" y="2758672"/>
            <a:ext cx="1736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ibre Franklin" pitchFamily="2" charset="77"/>
              </a:rPr>
              <a:t>Yes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721C7E-00CB-C89B-E6E2-CA0BE0F917C3}"/>
              </a:ext>
            </a:extLst>
          </p:cNvPr>
          <p:cNvSpPr txBox="1"/>
          <p:nvPr/>
        </p:nvSpPr>
        <p:spPr>
          <a:xfrm>
            <a:off x="3330675" y="2758672"/>
            <a:ext cx="1736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ibre Franklin" pitchFamily="2" charset="77"/>
              </a:rPr>
              <a:t>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050310-EA53-71DA-4A8B-64898375C1BB}"/>
              </a:ext>
            </a:extLst>
          </p:cNvPr>
          <p:cNvSpPr txBox="1"/>
          <p:nvPr/>
        </p:nvSpPr>
        <p:spPr>
          <a:xfrm>
            <a:off x="7686374" y="2816547"/>
            <a:ext cx="1929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ibre Franklin" pitchFamily="2" charset="77"/>
              </a:rPr>
              <a:t>Yes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D6AA6E-14EA-4305-BA37-B4E0898E7FDA}"/>
              </a:ext>
            </a:extLst>
          </p:cNvPr>
          <p:cNvSpPr txBox="1"/>
          <p:nvPr/>
        </p:nvSpPr>
        <p:spPr>
          <a:xfrm>
            <a:off x="9616120" y="2816547"/>
            <a:ext cx="1563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Libre Franklin" pitchFamily="2" charset="77"/>
              </a:rPr>
              <a:t>No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B1B284-6DDC-C19A-0DCF-D314A209A60C}"/>
              </a:ext>
            </a:extLst>
          </p:cNvPr>
          <p:cNvSpPr/>
          <p:nvPr/>
        </p:nvSpPr>
        <p:spPr>
          <a:xfrm>
            <a:off x="1654416" y="2124079"/>
            <a:ext cx="201168" cy="201168"/>
          </a:xfrm>
          <a:prstGeom prst="rect">
            <a:avLst/>
          </a:prstGeom>
          <a:solidFill>
            <a:srgbClr val="3F9D16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2A7185-5550-35B2-B324-F0E00A5EB60F}"/>
              </a:ext>
            </a:extLst>
          </p:cNvPr>
          <p:cNvSpPr/>
          <p:nvPr/>
        </p:nvSpPr>
        <p:spPr>
          <a:xfrm>
            <a:off x="7631343" y="2127358"/>
            <a:ext cx="201168" cy="201168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4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10270842-D706-70A9-4144-FE2DF7590921}"/>
              </a:ext>
            </a:extLst>
          </p:cNvPr>
          <p:cNvSpPr txBox="1">
            <a:spLocks/>
          </p:cNvSpPr>
          <p:nvPr/>
        </p:nvSpPr>
        <p:spPr>
          <a:xfrm>
            <a:off x="621847" y="375674"/>
            <a:ext cx="6107381" cy="4708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Libre Franklin SemiBold" pitchFamily="2" charset="77"/>
              </a:rPr>
              <a:t>Key Takeaways</a:t>
            </a: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4209438A-A83E-D06C-AA25-D3662FD11B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00" y="0"/>
            <a:ext cx="2971800" cy="635827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8A9403-D931-7E60-588E-7C1C30A58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C775AAD-64A8-AE9F-0157-6DFEB0A2C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638866"/>
              </p:ext>
            </p:extLst>
          </p:nvPr>
        </p:nvGraphicFramePr>
        <p:xfrm>
          <a:off x="579820" y="1224162"/>
          <a:ext cx="8046720" cy="469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158994757"/>
                    </a:ext>
                  </a:extLst>
                </a:gridCol>
                <a:gridCol w="6949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tx1"/>
                        </a:solidFill>
                        <a:latin typeface="Libre Franklin" pitchFamily="2" charset="77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Back to School Shoppers Plan to Spend More This Year: 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Three quarters (75%) of shoppers say they plan to spend more than usual on back-to-school products, and among those planning to spend more, a third (32%) saying they plan to spend a lot more than usual.  More than half (56%) say they expect to spend up to $500 on products, and (44%) expect to spend more than $500.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28656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tx1"/>
                        </a:solidFill>
                        <a:latin typeface="Libre Franklin" pitchFamily="2" charset="77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Summer is Prime Time for BTS Shopping: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 Three in five (63%) of back-to-school shoppers say they will be shopping in mid-to-late summer, with (43%) planning to shop in August and (20%) in July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79453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tx1"/>
                        </a:solidFill>
                        <a:latin typeface="Libre Franklin" pitchFamily="2" charset="77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BTS Shoppers Will Be Flocking to Brick-and-Mortar Stores: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 Most back-to-school shoppers (69%) plan on visiting physical retail stores for products while (40%) will shop online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76892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tx1"/>
                        </a:solidFill>
                        <a:latin typeface="Libre Franklin" pitchFamily="2" charset="77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The Top Sellers Are Clothing and Tech: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 While back-to-school shoppers plan on spending money on various items (64% misc. supplies, 60% shoes, 53% clothing), shoppers expect to spend the most on clothing (24%) and laptops/personal computers (20%)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92008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tx1"/>
                        </a:solidFill>
                        <a:latin typeface="Libre Franklin" pitchFamily="2" charset="77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Price is the Key Driver of Choice: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 (70%) of back-to-school shoppers say price/sales/promotions will influence their purchases, and (88%) of back-to-school shoppers who plan to spend more on products this year say ads regarding value/savings are relevant to their shopping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19135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ibre Franklin" pitchFamily="2" charset="77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Libre Franklin" pitchFamily="2" charset="77"/>
                          <a:ea typeface="+mn-ea"/>
                          <a:cs typeface="+mn-cs"/>
                        </a:rPr>
                        <a:t>OOH’s Massive Megaphone: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ibre Franklin" pitchFamily="2" charset="77"/>
                          <a:ea typeface="+mn-ea"/>
                          <a:cs typeface="+mn-cs"/>
                        </a:rPr>
                        <a:t>Over two-thirds (68%) of back-to-school shoppers will be looking for OOH ads regarding special sales and deals as they make their buying decisions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999897"/>
                  </a:ext>
                </a:extLst>
              </a:tr>
            </a:tbl>
          </a:graphicData>
        </a:graphic>
      </p:graphicFrame>
      <p:pic>
        <p:nvPicPr>
          <p:cNvPr id="38" name="Graphic 37" descr="Coins outline">
            <a:extLst>
              <a:ext uri="{FF2B5EF4-FFF2-40B4-BE49-F238E27FC236}">
                <a16:creationId xmlns:a16="http://schemas.microsoft.com/office/drawing/2014/main" id="{5E376513-1B78-AD1C-F87A-FC0AB7103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72824" y="1543499"/>
            <a:ext cx="516155" cy="516155"/>
          </a:xfrm>
          <a:prstGeom prst="rect">
            <a:avLst/>
          </a:prstGeom>
        </p:spPr>
      </p:pic>
      <p:sp>
        <p:nvSpPr>
          <p:cNvPr id="43" name="Freeform 42">
            <a:extLst>
              <a:ext uri="{FF2B5EF4-FFF2-40B4-BE49-F238E27FC236}">
                <a16:creationId xmlns:a16="http://schemas.microsoft.com/office/drawing/2014/main" id="{976CA24F-3A4D-53D6-66A6-C6FAE1E3D72A}"/>
              </a:ext>
            </a:extLst>
          </p:cNvPr>
          <p:cNvSpPr/>
          <p:nvPr/>
        </p:nvSpPr>
        <p:spPr>
          <a:xfrm>
            <a:off x="689656" y="1454579"/>
            <a:ext cx="440826" cy="446659"/>
          </a:xfrm>
          <a:custGeom>
            <a:avLst/>
            <a:gdLst>
              <a:gd name="connsiteX0" fmla="*/ 4162 w 533400"/>
              <a:gd name="connsiteY0" fmla="*/ 483308 h 540457"/>
              <a:gd name="connsiteX1" fmla="*/ 0 w 533400"/>
              <a:gd name="connsiteY1" fmla="*/ 483308 h 540457"/>
              <a:gd name="connsiteX2" fmla="*/ 0 w 533400"/>
              <a:gd name="connsiteY2" fmla="*/ 540458 h 540457"/>
              <a:gd name="connsiteX3" fmla="*/ 4162 w 533400"/>
              <a:gd name="connsiteY3" fmla="*/ 540458 h 540457"/>
              <a:gd name="connsiteX4" fmla="*/ 469992 w 533400"/>
              <a:gd name="connsiteY4" fmla="*/ 97860 h 540457"/>
              <a:gd name="connsiteX5" fmla="*/ 533400 w 533400"/>
              <a:gd name="connsiteY5" fmla="*/ 114614 h 540457"/>
              <a:gd name="connsiteX6" fmla="*/ 466725 w 533400"/>
              <a:gd name="connsiteY6" fmla="*/ 0 h 540457"/>
              <a:gd name="connsiteX7" fmla="*/ 352082 w 533400"/>
              <a:gd name="connsiteY7" fmla="*/ 66675 h 540457"/>
              <a:gd name="connsiteX8" fmla="*/ 414738 w 533400"/>
              <a:gd name="connsiteY8" fmla="*/ 83229 h 540457"/>
              <a:gd name="connsiteX9" fmla="*/ 4162 w 533400"/>
              <a:gd name="connsiteY9" fmla="*/ 483308 h 54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3400" h="540457">
                <a:moveTo>
                  <a:pt x="4162" y="483308"/>
                </a:moveTo>
                <a:lnTo>
                  <a:pt x="0" y="483308"/>
                </a:lnTo>
                <a:lnTo>
                  <a:pt x="0" y="540458"/>
                </a:lnTo>
                <a:lnTo>
                  <a:pt x="4162" y="540458"/>
                </a:lnTo>
                <a:cubicBezTo>
                  <a:pt x="184185" y="540458"/>
                  <a:pt x="368275" y="505978"/>
                  <a:pt x="469992" y="97860"/>
                </a:cubicBezTo>
                <a:lnTo>
                  <a:pt x="533400" y="114614"/>
                </a:lnTo>
                <a:lnTo>
                  <a:pt x="466725" y="0"/>
                </a:lnTo>
                <a:lnTo>
                  <a:pt x="352082" y="66675"/>
                </a:lnTo>
                <a:lnTo>
                  <a:pt x="414738" y="83229"/>
                </a:lnTo>
                <a:cubicBezTo>
                  <a:pt x="315182" y="483232"/>
                  <a:pt x="135598" y="483308"/>
                  <a:pt x="4162" y="483308"/>
                </a:cubicBezTo>
                <a:close/>
              </a:path>
            </a:pathLst>
          </a:custGeom>
          <a:noFill/>
          <a:ln w="190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5" name="Graphic 44" descr="Dim (Smaller Sun) outline">
            <a:extLst>
              <a:ext uri="{FF2B5EF4-FFF2-40B4-BE49-F238E27FC236}">
                <a16:creationId xmlns:a16="http://schemas.microsoft.com/office/drawing/2014/main" id="{1BD229B9-CBDA-660C-D3AD-381A974CE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000" y="2148849"/>
            <a:ext cx="755703" cy="755703"/>
          </a:xfrm>
          <a:prstGeom prst="rect">
            <a:avLst/>
          </a:prstGeom>
        </p:spPr>
      </p:pic>
      <p:pic>
        <p:nvPicPr>
          <p:cNvPr id="47" name="Graphic 46" descr="Shopping cart outline">
            <a:extLst>
              <a:ext uri="{FF2B5EF4-FFF2-40B4-BE49-F238E27FC236}">
                <a16:creationId xmlns:a16="http://schemas.microsoft.com/office/drawing/2014/main" id="{45929F3E-500C-04A7-BFF2-199DAAE4C5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0906" y="2331403"/>
            <a:ext cx="469233" cy="469233"/>
          </a:xfrm>
          <a:prstGeom prst="rect">
            <a:avLst/>
          </a:prstGeom>
        </p:spPr>
      </p:pic>
      <p:pic>
        <p:nvPicPr>
          <p:cNvPr id="49" name="Graphic 48" descr="Store outline">
            <a:extLst>
              <a:ext uri="{FF2B5EF4-FFF2-40B4-BE49-F238E27FC236}">
                <a16:creationId xmlns:a16="http://schemas.microsoft.com/office/drawing/2014/main" id="{D82EE8DB-CF14-58F2-6790-DAFCFA4D3B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2432" y="2996343"/>
            <a:ext cx="567771" cy="567771"/>
          </a:xfrm>
          <a:prstGeom prst="rect">
            <a:avLst/>
          </a:prstGeom>
        </p:spPr>
      </p:pic>
      <p:pic>
        <p:nvPicPr>
          <p:cNvPr id="51" name="Graphic 50" descr="Run outline">
            <a:extLst>
              <a:ext uri="{FF2B5EF4-FFF2-40B4-BE49-F238E27FC236}">
                <a16:creationId xmlns:a16="http://schemas.microsoft.com/office/drawing/2014/main" id="{10A121C6-B199-964A-F32E-9EACC4F9D1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0433" y="3058887"/>
            <a:ext cx="469233" cy="469233"/>
          </a:xfrm>
          <a:prstGeom prst="rect">
            <a:avLst/>
          </a:prstGeom>
        </p:spPr>
      </p:pic>
      <p:pic>
        <p:nvPicPr>
          <p:cNvPr id="53" name="Graphic 52" descr="Formal Shirt outline">
            <a:extLst>
              <a:ext uri="{FF2B5EF4-FFF2-40B4-BE49-F238E27FC236}">
                <a16:creationId xmlns:a16="http://schemas.microsoft.com/office/drawing/2014/main" id="{CC3B7CA4-D919-45C7-8CEB-ADC404CBD8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1636" y="3747315"/>
            <a:ext cx="567771" cy="567771"/>
          </a:xfrm>
          <a:prstGeom prst="rect">
            <a:avLst/>
          </a:prstGeom>
        </p:spPr>
      </p:pic>
      <p:pic>
        <p:nvPicPr>
          <p:cNvPr id="57" name="Graphic 56" descr="Laptop outline">
            <a:extLst>
              <a:ext uri="{FF2B5EF4-FFF2-40B4-BE49-F238E27FC236}">
                <a16:creationId xmlns:a16="http://schemas.microsoft.com/office/drawing/2014/main" id="{F2692008-E28D-E3D7-7C89-2856E34628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0432" y="3864917"/>
            <a:ext cx="469232" cy="469232"/>
          </a:xfrm>
          <a:prstGeom prst="rect">
            <a:avLst/>
          </a:prstGeom>
        </p:spPr>
      </p:pic>
      <p:pic>
        <p:nvPicPr>
          <p:cNvPr id="59" name="Graphic 58" descr="Signpost outline">
            <a:extLst>
              <a:ext uri="{FF2B5EF4-FFF2-40B4-BE49-F238E27FC236}">
                <a16:creationId xmlns:a16="http://schemas.microsoft.com/office/drawing/2014/main" id="{B2569E92-98F4-0EBF-7169-0D84CF74AE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0955" y="4519417"/>
            <a:ext cx="567771" cy="567771"/>
          </a:xfrm>
          <a:prstGeom prst="rect">
            <a:avLst/>
          </a:prstGeom>
        </p:spPr>
      </p:pic>
      <p:pic>
        <p:nvPicPr>
          <p:cNvPr id="61" name="Graphic 60" descr="Money outline">
            <a:extLst>
              <a:ext uri="{FF2B5EF4-FFF2-40B4-BE49-F238E27FC236}">
                <a16:creationId xmlns:a16="http://schemas.microsoft.com/office/drawing/2014/main" id="{9C7DAA2B-4D9C-0DE3-1AA6-3F3372F341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6200000">
            <a:off x="1023099" y="4567260"/>
            <a:ext cx="516155" cy="516155"/>
          </a:xfrm>
          <a:prstGeom prst="rect">
            <a:avLst/>
          </a:prstGeom>
        </p:spPr>
      </p:pic>
      <p:pic>
        <p:nvPicPr>
          <p:cNvPr id="67" name="Graphic 66" descr="Advertising outline">
            <a:extLst>
              <a:ext uri="{FF2B5EF4-FFF2-40B4-BE49-F238E27FC236}">
                <a16:creationId xmlns:a16="http://schemas.microsoft.com/office/drawing/2014/main" id="{34F8B8C2-F7AB-F36A-D56A-2F797A1FEF3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76740" y="5331349"/>
            <a:ext cx="469232" cy="469232"/>
          </a:xfrm>
          <a:prstGeom prst="rect">
            <a:avLst/>
          </a:prstGeom>
        </p:spPr>
      </p:pic>
      <p:pic>
        <p:nvPicPr>
          <p:cNvPr id="69" name="Graphic 68" descr="Megaphone outline">
            <a:extLst>
              <a:ext uri="{FF2B5EF4-FFF2-40B4-BE49-F238E27FC236}">
                <a16:creationId xmlns:a16="http://schemas.microsoft.com/office/drawing/2014/main" id="{6C272EEB-CD47-543D-54FD-5B097BF48A5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619153">
            <a:off x="1105724" y="5286436"/>
            <a:ext cx="516155" cy="516155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8FA64F3-0FE7-298F-C01D-84CB2087AF4D}"/>
              </a:ext>
            </a:extLst>
          </p:cNvPr>
          <p:cNvGrpSpPr/>
          <p:nvPr/>
        </p:nvGrpSpPr>
        <p:grpSpPr>
          <a:xfrm>
            <a:off x="10143460" y="0"/>
            <a:ext cx="2048538" cy="574158"/>
            <a:chOff x="10143460" y="0"/>
            <a:chExt cx="2048538" cy="574158"/>
          </a:xfrm>
        </p:grpSpPr>
        <p:sp>
          <p:nvSpPr>
            <p:cNvPr id="74" name="Round Single Corner Rectangle 73">
              <a:extLst>
                <a:ext uri="{FF2B5EF4-FFF2-40B4-BE49-F238E27FC236}">
                  <a16:creationId xmlns:a16="http://schemas.microsoft.com/office/drawing/2014/main" id="{A211544A-EB8C-6346-20D1-F724E9B0C4EC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75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2CAA57-C283-E353-69FF-9689E944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314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Placeholder 35">
            <a:extLst>
              <a:ext uri="{FF2B5EF4-FFF2-40B4-BE49-F238E27FC236}">
                <a16:creationId xmlns:a16="http://schemas.microsoft.com/office/drawing/2014/main" id="{95BD368D-311F-F0D0-C14D-F77BCA8D80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0749" y="0"/>
            <a:ext cx="2761251" cy="3175000"/>
          </a:xfrm>
          <a:prstGeom prst="rect">
            <a:avLst/>
          </a:prstGeom>
        </p:spPr>
      </p:pic>
      <p:pic>
        <p:nvPicPr>
          <p:cNvPr id="68" name="Picture Placeholder 35">
            <a:extLst>
              <a:ext uri="{FF2B5EF4-FFF2-40B4-BE49-F238E27FC236}">
                <a16:creationId xmlns:a16="http://schemas.microsoft.com/office/drawing/2014/main" id="{F1B69310-1079-8F43-7C3C-81592D733F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0749" y="3171731"/>
            <a:ext cx="2761251" cy="317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3" y="252845"/>
            <a:ext cx="8157329" cy="738664"/>
          </a:xfrm>
        </p:spPr>
        <p:txBody>
          <a:bodyPr/>
          <a:lstStyle/>
          <a:p>
            <a:r>
              <a:rPr lang="en-US" sz="2200" dirty="0"/>
              <a:t>Cannabis &amp; Sports Betting OOH Ads Drive Engagement with About 60% of Viewers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354727" y="1340846"/>
            <a:ext cx="389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Libre Franklin Medium" pitchFamily="2" charset="77"/>
              </a:rPr>
              <a:t>Has seeing the advertisements for the following products prompted you to do any of the following? Please select all that apply.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AC65F6B-F8FB-8ACF-3ACD-531753451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3699D2F-53CC-C4B8-8903-3BD45FA88275}"/>
              </a:ext>
            </a:extLst>
          </p:cNvPr>
          <p:cNvGrpSpPr/>
          <p:nvPr/>
        </p:nvGrpSpPr>
        <p:grpSpPr>
          <a:xfrm>
            <a:off x="4543942" y="1254056"/>
            <a:ext cx="4589722" cy="1077218"/>
            <a:chOff x="9105761" y="3880641"/>
            <a:chExt cx="4136177" cy="1077218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9D580F8-7D71-E083-7BE3-B1DB7C2885BA}"/>
                </a:ext>
              </a:extLst>
            </p:cNvPr>
            <p:cNvSpPr/>
            <p:nvPr/>
          </p:nvSpPr>
          <p:spPr>
            <a:xfrm>
              <a:off x="9105761" y="3963251"/>
              <a:ext cx="4136177" cy="9092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bg2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6099B7-7A95-69EA-3160-A960D4A650B8}"/>
                </a:ext>
              </a:extLst>
            </p:cNvPr>
            <p:cNvSpPr txBox="1"/>
            <p:nvPr/>
          </p:nvSpPr>
          <p:spPr>
            <a:xfrm>
              <a:off x="9209709" y="3880641"/>
              <a:ext cx="4019215" cy="107721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Libre Franklin SemiBold" pitchFamily="2" charset="77"/>
                </a:rPr>
                <a:t>62% </a:t>
              </a:r>
              <a:r>
                <a:rPr lang="en-US" sz="1600" dirty="0">
                  <a:latin typeface="Libre Franklin" pitchFamily="2" charset="77"/>
                </a:rPr>
                <a:t>of those who saw ads for </a:t>
              </a:r>
              <a:r>
                <a:rPr lang="en-US" sz="1600" b="1" dirty="0">
                  <a:solidFill>
                    <a:schemeClr val="accent2"/>
                  </a:solidFill>
                  <a:latin typeface="Libre Franklin SemiBold" pitchFamily="2" charset="77"/>
                </a:rPr>
                <a:t>sports betting </a:t>
              </a:r>
              <a:r>
                <a:rPr lang="en-US" sz="1600" dirty="0">
                  <a:latin typeface="Libre Franklin" pitchFamily="2" charset="77"/>
                </a:rPr>
                <a:t>and </a:t>
              </a:r>
              <a:r>
                <a:rPr lang="en-US" sz="1600" b="1" dirty="0">
                  <a:solidFill>
                    <a:srgbClr val="3F7116"/>
                  </a:solidFill>
                  <a:latin typeface="Libre Franklin SemiBold" pitchFamily="2" charset="77"/>
                </a:rPr>
                <a:t>59%</a:t>
              </a:r>
              <a:r>
                <a:rPr lang="en-US" sz="1600" dirty="0">
                  <a:solidFill>
                    <a:schemeClr val="accent1"/>
                  </a:solidFill>
                  <a:latin typeface="Libre Franklin" pitchFamily="2" charset="77"/>
                </a:rPr>
                <a:t> </a:t>
              </a:r>
              <a:r>
                <a:rPr lang="en-US" sz="1600" dirty="0">
                  <a:latin typeface="Libre Franklin" pitchFamily="2" charset="77"/>
                </a:rPr>
                <a:t>of those who saw ads for </a:t>
              </a:r>
              <a:r>
                <a:rPr lang="en-US" sz="1600" b="1" dirty="0">
                  <a:solidFill>
                    <a:srgbClr val="3F7116"/>
                  </a:solidFill>
                  <a:latin typeface="Libre Franklin SemiBold" pitchFamily="2" charset="77"/>
                </a:rPr>
                <a:t>cannabis products</a:t>
              </a:r>
              <a:r>
                <a:rPr lang="en-US" sz="1600" dirty="0">
                  <a:solidFill>
                    <a:schemeClr val="accent1"/>
                  </a:solidFill>
                  <a:latin typeface="Libre Franklin" pitchFamily="2" charset="77"/>
                </a:rPr>
                <a:t> </a:t>
              </a:r>
              <a:r>
                <a:rPr lang="en-US" sz="1600" dirty="0">
                  <a:latin typeface="Libre Franklin" pitchFamily="2" charset="77"/>
                </a:rPr>
                <a:t>engaged after seeing ads</a:t>
              </a:r>
              <a:endParaRPr lang="en-US" sz="1600" dirty="0">
                <a:solidFill>
                  <a:schemeClr val="accent1"/>
                </a:solidFill>
                <a:latin typeface="Libre Franklin" pitchFamily="2" charset="77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2C203CF9-C242-EE85-DAC6-FF44A58C6D0A}"/>
              </a:ext>
            </a:extLst>
          </p:cNvPr>
          <p:cNvSpPr txBox="1"/>
          <p:nvPr/>
        </p:nvSpPr>
        <p:spPr>
          <a:xfrm>
            <a:off x="477689" y="5850907"/>
            <a:ext cx="10654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cs typeface="Arial" panose="020B0604020202020204" pitchFamily="34" charset="0"/>
              </a:rPr>
              <a:t>BASE: ENGAGED WITH CANNABIS ADS (N=236) ; ENGAGED WITH SPORTS BETTING ADS (N=238)</a:t>
            </a:r>
          </a:p>
          <a:p>
            <a:pPr lvl="0" defTabSz="914377"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Q18. Has seeing the advertisements for the following products prompted you to do any of the following? Please select all that apply.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D519164-236B-539C-6B12-B0F8182D97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3962289"/>
              </p:ext>
            </p:extLst>
          </p:nvPr>
        </p:nvGraphicFramePr>
        <p:xfrm>
          <a:off x="477689" y="2222722"/>
          <a:ext cx="8442791" cy="2945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9B06A31-E0AD-9468-D9A8-9E29D1682C0B}"/>
              </a:ext>
            </a:extLst>
          </p:cNvPr>
          <p:cNvSpPr txBox="1"/>
          <p:nvPr/>
        </p:nvSpPr>
        <p:spPr>
          <a:xfrm>
            <a:off x="333535" y="5086062"/>
            <a:ext cx="166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Libre Franklin SemiBold" pitchFamily="2" charset="77"/>
              </a:rPr>
              <a:t>Shared by word-of-mouth information about the advertiser with family or friends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AD82F7-2A0C-4ECE-6059-4AAC8C5AEDA3}"/>
              </a:ext>
            </a:extLst>
          </p:cNvPr>
          <p:cNvSpPr txBox="1"/>
          <p:nvPr/>
        </p:nvSpPr>
        <p:spPr>
          <a:xfrm>
            <a:off x="1875130" y="5086062"/>
            <a:ext cx="9572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Libre Franklin SemiBold" pitchFamily="2" charset="77"/>
              </a:rPr>
              <a:t>Visited the advertiser's website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2D44B2-70A0-0F6F-838F-443A2F1E47AA}"/>
              </a:ext>
            </a:extLst>
          </p:cNvPr>
          <p:cNvSpPr txBox="1"/>
          <p:nvPr/>
        </p:nvSpPr>
        <p:spPr>
          <a:xfrm>
            <a:off x="2966330" y="5086062"/>
            <a:ext cx="10529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Libre Franklin SemiBold" pitchFamily="2" charset="77"/>
              </a:rPr>
              <a:t>Made a purchase at a physical retail location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B52FB6-4954-5096-9CD4-A2ED1D192E90}"/>
              </a:ext>
            </a:extLst>
          </p:cNvPr>
          <p:cNvSpPr txBox="1"/>
          <p:nvPr/>
        </p:nvSpPr>
        <p:spPr>
          <a:xfrm>
            <a:off x="4163411" y="5086062"/>
            <a:ext cx="10529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Libre Franklin SemiBold" pitchFamily="2" charset="77"/>
              </a:rPr>
              <a:t>Followed the advertiser on social media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2DA961-59D5-7F11-BBC8-F3EC1E71CE7C}"/>
              </a:ext>
            </a:extLst>
          </p:cNvPr>
          <p:cNvSpPr txBox="1"/>
          <p:nvPr/>
        </p:nvSpPr>
        <p:spPr>
          <a:xfrm>
            <a:off x="5344864" y="5086062"/>
            <a:ext cx="10529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Libre Franklin SemiBold" pitchFamily="2" charset="77"/>
              </a:rPr>
              <a:t>Made a purchase online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874F1A-9CA5-055C-A71B-FA9E0777B4AA}"/>
              </a:ext>
            </a:extLst>
          </p:cNvPr>
          <p:cNvSpPr txBox="1"/>
          <p:nvPr/>
        </p:nvSpPr>
        <p:spPr>
          <a:xfrm>
            <a:off x="6445091" y="5086062"/>
            <a:ext cx="115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Libre Franklin SemiBold" pitchFamily="2" charset="77"/>
              </a:rPr>
              <a:t>Used QR code, tap technology or SMS text to access an offer or information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14E845-C2F3-3C03-FAC3-B663E6B4186A}"/>
              </a:ext>
            </a:extLst>
          </p:cNvPr>
          <p:cNvSpPr txBox="1"/>
          <p:nvPr/>
        </p:nvSpPr>
        <p:spPr>
          <a:xfrm>
            <a:off x="7740455" y="5086062"/>
            <a:ext cx="87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latin typeface="Libre Franklin SemiBold" pitchFamily="2" charset="77"/>
              </a:rPr>
              <a:t>Took a picture of the ad to share on social media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420BE9-4E4B-0CA9-BDFB-51B562BBA184}"/>
              </a:ext>
            </a:extLst>
          </p:cNvPr>
          <p:cNvGrpSpPr/>
          <p:nvPr/>
        </p:nvGrpSpPr>
        <p:grpSpPr>
          <a:xfrm>
            <a:off x="6624138" y="3046472"/>
            <a:ext cx="1625963" cy="512063"/>
            <a:chOff x="2439640" y="-259218"/>
            <a:chExt cx="1625963" cy="512063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55E185B-B9ED-2C5B-A862-4790AE0B7AE7}"/>
                </a:ext>
              </a:extLst>
            </p:cNvPr>
            <p:cNvSpPr txBox="1"/>
            <p:nvPr/>
          </p:nvSpPr>
          <p:spPr>
            <a:xfrm>
              <a:off x="2439640" y="-259218"/>
              <a:ext cx="1625963" cy="250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b="1" dirty="0">
                  <a:solidFill>
                    <a:srgbClr val="3F7116"/>
                  </a:solidFill>
                  <a:latin typeface="Libre Franklin" pitchFamily="2" charset="77"/>
                </a:rPr>
                <a:t>34% </a:t>
              </a:r>
              <a:r>
                <a:rPr lang="en-US" sz="1000" dirty="0">
                  <a:latin typeface="Libre Franklin Medium" pitchFamily="2" charset="77"/>
                </a:rPr>
                <a:t>Millennials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1DB8796-2F5D-53E6-340B-BB26BFAA53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243" y="10822"/>
              <a:ext cx="1" cy="24202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9534765-6201-1CFA-66BD-C03170313EA4}"/>
              </a:ext>
            </a:extLst>
          </p:cNvPr>
          <p:cNvGrpSpPr/>
          <p:nvPr/>
        </p:nvGrpSpPr>
        <p:grpSpPr>
          <a:xfrm>
            <a:off x="5849983" y="2442775"/>
            <a:ext cx="1625963" cy="512063"/>
            <a:chOff x="2439640" y="-259218"/>
            <a:chExt cx="1625963" cy="51206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68C0A37-D136-2BCC-48E5-6FFFEFFF4D4A}"/>
                </a:ext>
              </a:extLst>
            </p:cNvPr>
            <p:cNvSpPr txBox="1"/>
            <p:nvPr/>
          </p:nvSpPr>
          <p:spPr>
            <a:xfrm>
              <a:off x="2439640" y="-259218"/>
              <a:ext cx="1625963" cy="250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000" b="1" dirty="0">
                  <a:solidFill>
                    <a:schemeClr val="accent2"/>
                  </a:solidFill>
                  <a:latin typeface="Libre Franklin" pitchFamily="2" charset="77"/>
                </a:rPr>
                <a:t>46% </a:t>
              </a:r>
              <a:r>
                <a:rPr lang="en-US" sz="1000" dirty="0">
                  <a:latin typeface="Libre Franklin Medium" pitchFamily="2" charset="77"/>
                </a:rPr>
                <a:t>Millennials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729A088D-C280-221B-9154-AE702665C4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2243" y="10822"/>
              <a:ext cx="1" cy="24202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75308DF-8927-A213-C4D7-C55BADF872CD}"/>
              </a:ext>
            </a:extLst>
          </p:cNvPr>
          <p:cNvSpPr/>
          <p:nvPr/>
        </p:nvSpPr>
        <p:spPr>
          <a:xfrm>
            <a:off x="9133665" y="2442775"/>
            <a:ext cx="3070526" cy="728955"/>
          </a:xfrm>
          <a:prstGeom prst="rect">
            <a:avLst/>
          </a:prstGeom>
          <a:solidFill>
            <a:srgbClr val="3F7116">
              <a:alpha val="897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818FFE-ECBA-BA9C-DC0D-9196FC3BA1C7}"/>
              </a:ext>
            </a:extLst>
          </p:cNvPr>
          <p:cNvSpPr/>
          <p:nvPr/>
        </p:nvSpPr>
        <p:spPr>
          <a:xfrm>
            <a:off x="9860726" y="2634385"/>
            <a:ext cx="2013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Libre Franklin SemiBold" pitchFamily="2" charset="77"/>
              </a:rPr>
              <a:t>Cannabis products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681112E-AB7B-5C6C-7719-DA69401A495A}"/>
              </a:ext>
            </a:extLst>
          </p:cNvPr>
          <p:cNvSpPr/>
          <p:nvPr/>
        </p:nvSpPr>
        <p:spPr>
          <a:xfrm>
            <a:off x="9133665" y="3171730"/>
            <a:ext cx="3070526" cy="728955"/>
          </a:xfrm>
          <a:prstGeom prst="rect">
            <a:avLst/>
          </a:prstGeom>
          <a:solidFill>
            <a:schemeClr val="accent2">
              <a:lumMod val="75000"/>
              <a:alpha val="9012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A5184BE-AE27-F45D-C46E-EA97B9B4EAA7}"/>
              </a:ext>
            </a:extLst>
          </p:cNvPr>
          <p:cNvSpPr/>
          <p:nvPr/>
        </p:nvSpPr>
        <p:spPr>
          <a:xfrm>
            <a:off x="9860726" y="3372871"/>
            <a:ext cx="1606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Libre Franklin SemiBold" pitchFamily="2" charset="77"/>
              </a:rPr>
              <a:t>Sports betting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BC8BE2-06D1-C1A7-F2A5-10A9AC8BBEE3}"/>
              </a:ext>
            </a:extLst>
          </p:cNvPr>
          <p:cNvSpPr txBox="1"/>
          <p:nvPr/>
        </p:nvSpPr>
        <p:spPr>
          <a:xfrm>
            <a:off x="354727" y="2007823"/>
            <a:ext cx="61022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Among those who engaged after seeing ad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E7B1AD-BC0D-A67A-63C2-1E35F59B8386}"/>
              </a:ext>
            </a:extLst>
          </p:cNvPr>
          <p:cNvSpPr/>
          <p:nvPr/>
        </p:nvSpPr>
        <p:spPr>
          <a:xfrm>
            <a:off x="9607051" y="2703671"/>
            <a:ext cx="201168" cy="201168"/>
          </a:xfrm>
          <a:prstGeom prst="rect">
            <a:avLst/>
          </a:prstGeom>
          <a:solidFill>
            <a:srgbClr val="3F9D16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4D90AA-A276-AFE9-E945-C7D74F69E34D}"/>
              </a:ext>
            </a:extLst>
          </p:cNvPr>
          <p:cNvSpPr/>
          <p:nvPr/>
        </p:nvSpPr>
        <p:spPr>
          <a:xfrm>
            <a:off x="9607051" y="3432626"/>
            <a:ext cx="201168" cy="201168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C5E814-1605-246F-1AD4-09FE01AB35B0}"/>
              </a:ext>
            </a:extLst>
          </p:cNvPr>
          <p:cNvSpPr/>
          <p:nvPr/>
        </p:nvSpPr>
        <p:spPr>
          <a:xfrm>
            <a:off x="9133664" y="2442775"/>
            <a:ext cx="297085" cy="728955"/>
          </a:xfrm>
          <a:prstGeom prst="rect">
            <a:avLst/>
          </a:prstGeom>
          <a:solidFill>
            <a:srgbClr val="3F9D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130250C-3C0F-4624-755E-51E6C99D1027}"/>
              </a:ext>
            </a:extLst>
          </p:cNvPr>
          <p:cNvSpPr/>
          <p:nvPr/>
        </p:nvSpPr>
        <p:spPr>
          <a:xfrm>
            <a:off x="9133664" y="3155679"/>
            <a:ext cx="297085" cy="74500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41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35">
            <a:extLst>
              <a:ext uri="{FF2B5EF4-FFF2-40B4-BE49-F238E27FC236}">
                <a16:creationId xmlns:a16="http://schemas.microsoft.com/office/drawing/2014/main" id="{A504745D-110C-D19D-8C36-67963B9C3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0749" y="0"/>
            <a:ext cx="2761251" cy="6358270"/>
          </a:xfrm>
          <a:prstGeom prst="rect">
            <a:avLst/>
          </a:prstGeom>
        </p:spPr>
      </p:pic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96932B1E-A50C-864B-3F69-EA05C9292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9578982"/>
              </p:ext>
            </p:extLst>
          </p:nvPr>
        </p:nvGraphicFramePr>
        <p:xfrm>
          <a:off x="450342" y="2368999"/>
          <a:ext cx="3078230" cy="3164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5" y="232524"/>
            <a:ext cx="7499847" cy="798831"/>
          </a:xfrm>
        </p:spPr>
        <p:txBody>
          <a:bodyPr/>
          <a:lstStyle/>
          <a:p>
            <a:r>
              <a:rPr lang="en-US" sz="2200" dirty="0"/>
              <a:t>Cannabis Tourism: Legality is Important to About Half of Millennials and Gen 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E35C5AC5-7E88-26E9-CA11-E3D0C23AB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214ABB-67DD-793E-D260-D35852BF2FA9}"/>
              </a:ext>
            </a:extLst>
          </p:cNvPr>
          <p:cNvSpPr txBox="1"/>
          <p:nvPr/>
        </p:nvSpPr>
        <p:spPr>
          <a:xfrm>
            <a:off x="453304" y="1344975"/>
            <a:ext cx="724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When choosing a destination for vacation, how important is it to you that the state you are visiting have legal recreational cannabis?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FBA56B-21F9-F39F-0930-22319BAB3BAE}"/>
              </a:ext>
            </a:extLst>
          </p:cNvPr>
          <p:cNvSpPr txBox="1"/>
          <p:nvPr/>
        </p:nvSpPr>
        <p:spPr>
          <a:xfrm>
            <a:off x="477689" y="5750645"/>
            <a:ext cx="747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Source: Harris Poll COVID19 Tracker Wave 116 (5/13-5/15/22)</a:t>
            </a: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 </a:t>
            </a:r>
          </a:p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BASE: Among Americans 21+ W116 (n=1961)</a:t>
            </a:r>
          </a:p>
          <a:p>
            <a:pPr lvl="0" defTabSz="914400"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ea typeface="Times New Roman" panose="02020603050405020304" pitchFamily="18" charset="0"/>
              </a:rPr>
              <a:t>WT03. When choosing a destination for vacation, how important is it to you that the state you are visiting have legal recreational cannabis?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A6A298-3EB5-8C8A-ABA2-7CF0AE2B084B}"/>
              </a:ext>
            </a:extLst>
          </p:cNvPr>
          <p:cNvSpPr txBox="1"/>
          <p:nvPr/>
        </p:nvSpPr>
        <p:spPr>
          <a:xfrm>
            <a:off x="453305" y="1924861"/>
            <a:ext cx="5570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21+ Americans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5B439C-267E-5AFE-46C4-CBE4C79DCBC8}"/>
              </a:ext>
            </a:extLst>
          </p:cNvPr>
          <p:cNvSpPr txBox="1"/>
          <p:nvPr/>
        </p:nvSpPr>
        <p:spPr>
          <a:xfrm>
            <a:off x="9491241" y="51275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18522A-2127-14E1-AEB0-1B91E645520D}"/>
              </a:ext>
            </a:extLst>
          </p:cNvPr>
          <p:cNvSpPr txBox="1"/>
          <p:nvPr/>
        </p:nvSpPr>
        <p:spPr>
          <a:xfrm>
            <a:off x="5871663" y="1924861"/>
            <a:ext cx="2495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latin typeface="Libre Franklin Medium" pitchFamily="2" charset="77"/>
              </a:defRPr>
            </a:lvl1pPr>
          </a:lstStyle>
          <a:p>
            <a:pPr algn="ctr"/>
            <a:r>
              <a:rPr lang="en-US" dirty="0"/>
              <a:t>% Important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00E9D1F1-27A0-49B9-31B2-6075432FA7DF}"/>
              </a:ext>
            </a:extLst>
          </p:cNvPr>
          <p:cNvSpPr/>
          <p:nvPr/>
        </p:nvSpPr>
        <p:spPr>
          <a:xfrm rot="10800000">
            <a:off x="4461565" y="2377143"/>
            <a:ext cx="473079" cy="965850"/>
          </a:xfrm>
          <a:prstGeom prst="leftBrace">
            <a:avLst>
              <a:gd name="adj1" fmla="val 65651"/>
              <a:gd name="adj2" fmla="val 51244"/>
            </a:avLst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AA9B88-06A8-69CA-B51F-334044C7BEB3}"/>
              </a:ext>
            </a:extLst>
          </p:cNvPr>
          <p:cNvGrpSpPr/>
          <p:nvPr/>
        </p:nvGrpSpPr>
        <p:grpSpPr>
          <a:xfrm>
            <a:off x="3004213" y="2310827"/>
            <a:ext cx="1554151" cy="1094858"/>
            <a:chOff x="3004213" y="2225763"/>
            <a:chExt cx="1554151" cy="109485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277071-31C6-CA9F-D699-A30A4E3A1C3A}"/>
                </a:ext>
              </a:extLst>
            </p:cNvPr>
            <p:cNvSpPr txBox="1"/>
            <p:nvPr/>
          </p:nvSpPr>
          <p:spPr>
            <a:xfrm>
              <a:off x="3006345" y="2225763"/>
              <a:ext cx="1355229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solidFill>
                    <a:schemeClr val="accent3"/>
                  </a:solidFill>
                  <a:latin typeface="Libre Franklin" pitchFamily="2" charset="77"/>
                </a:rPr>
                <a:t>30%</a:t>
              </a:r>
              <a:endParaRPr lang="en-US" sz="1050" dirty="0">
                <a:solidFill>
                  <a:schemeClr val="accent3"/>
                </a:solidFill>
                <a:latin typeface="Libre Franklin" pitchFamily="2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B10EF44-8393-E535-8A16-8548D6D3FF11}"/>
                </a:ext>
              </a:extLst>
            </p:cNvPr>
            <p:cNvSpPr txBox="1"/>
            <p:nvPr/>
          </p:nvSpPr>
          <p:spPr>
            <a:xfrm>
              <a:off x="3004213" y="2581957"/>
              <a:ext cx="1554151" cy="73866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  <a:latin typeface="Libre Franklin" pitchFamily="2" charset="77"/>
                </a:rPr>
                <a:t>Very Important/ Somewhat Important</a:t>
              </a:r>
            </a:p>
          </p:txBody>
        </p:sp>
      </p:grp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1417CDE9-AE50-2C0D-26C3-2D21DE23BC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6973372"/>
              </p:ext>
            </p:extLst>
          </p:nvPr>
        </p:nvGraphicFramePr>
        <p:xfrm>
          <a:off x="4034005" y="2323508"/>
          <a:ext cx="6171169" cy="343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7" name="Picture 2" descr="Forbes Logo transparent PNG - StickPNG">
            <a:extLst>
              <a:ext uri="{FF2B5EF4-FFF2-40B4-BE49-F238E27FC236}">
                <a16:creationId xmlns:a16="http://schemas.microsoft.com/office/drawing/2014/main" id="{680885B9-6CC6-CF29-1D11-44C92ACDB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2274" y="2510291"/>
            <a:ext cx="1420244" cy="55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DE6D8E-73A6-D668-8101-5FE9B68CC2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1884" y="3792187"/>
            <a:ext cx="2247243" cy="678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BDBF71-EFB4-C175-93E5-5EFE86956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5666" y="4641938"/>
            <a:ext cx="142049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69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5708817F-8E7B-F79F-4170-F9349B10DB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0043018"/>
              </p:ext>
            </p:extLst>
          </p:nvPr>
        </p:nvGraphicFramePr>
        <p:xfrm>
          <a:off x="3523800" y="2301155"/>
          <a:ext cx="7467115" cy="3350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96932B1E-A50C-864B-3F69-EA05C9292A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5464350"/>
              </p:ext>
            </p:extLst>
          </p:nvPr>
        </p:nvGraphicFramePr>
        <p:xfrm>
          <a:off x="450342" y="2368999"/>
          <a:ext cx="3078230" cy="3164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" name="Picture Placeholder 35">
            <a:extLst>
              <a:ext uri="{FF2B5EF4-FFF2-40B4-BE49-F238E27FC236}">
                <a16:creationId xmlns:a16="http://schemas.microsoft.com/office/drawing/2014/main" id="{A504745D-110C-D19D-8C36-67963B9C3F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0749" y="0"/>
            <a:ext cx="2761251" cy="6358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5" y="232524"/>
            <a:ext cx="7914210" cy="798831"/>
          </a:xfrm>
        </p:spPr>
        <p:txBody>
          <a:bodyPr/>
          <a:lstStyle/>
          <a:p>
            <a:r>
              <a:rPr lang="en-US" sz="2200" dirty="0"/>
              <a:t>Young Americans Likely To Use Cannabis In Legal States While Vacationing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E35C5AC5-7E88-26E9-CA11-E3D0C23AB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214ABB-67DD-793E-D260-D35852BF2FA9}"/>
              </a:ext>
            </a:extLst>
          </p:cNvPr>
          <p:cNvSpPr txBox="1"/>
          <p:nvPr/>
        </p:nvSpPr>
        <p:spPr>
          <a:xfrm>
            <a:off x="453304" y="1344975"/>
            <a:ext cx="7914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If on vacation in a state with legal recreational cannabis, how likely would you be to consume cannabis products?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FBA56B-21F9-F39F-0930-22319BAB3BAE}"/>
              </a:ext>
            </a:extLst>
          </p:cNvPr>
          <p:cNvSpPr txBox="1"/>
          <p:nvPr/>
        </p:nvSpPr>
        <p:spPr>
          <a:xfrm>
            <a:off x="477689" y="5750645"/>
            <a:ext cx="747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Source: Harris Poll COVID19 Tracker Wave 116 (5/13-5/15/22)</a:t>
            </a: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 </a:t>
            </a:r>
          </a:p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</a:rPr>
              <a:t>BASE: Among Americans 21+ W116 (n=1961)</a:t>
            </a:r>
          </a:p>
          <a:p>
            <a:pPr lvl="0" defTabSz="914400"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Libre Franklin" pitchFamily="2" charset="77"/>
                <a:ea typeface="Times New Roman" panose="02020603050405020304" pitchFamily="18" charset="0"/>
              </a:rPr>
              <a:t>WT05 If on vacation in a state with legal recreational cannabis, how likely would you be to consume cannabis products?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7A6A298-3EB5-8C8A-ABA2-7CF0AE2B084B}"/>
              </a:ext>
            </a:extLst>
          </p:cNvPr>
          <p:cNvSpPr txBox="1"/>
          <p:nvPr/>
        </p:nvSpPr>
        <p:spPr>
          <a:xfrm>
            <a:off x="453305" y="1924861"/>
            <a:ext cx="5570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21+ Americans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5B439C-267E-5AFE-46C4-CBE4C79DCBC8}"/>
              </a:ext>
            </a:extLst>
          </p:cNvPr>
          <p:cNvSpPr txBox="1"/>
          <p:nvPr/>
        </p:nvSpPr>
        <p:spPr>
          <a:xfrm>
            <a:off x="9491241" y="51275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18522A-2127-14E1-AEB0-1B91E645520D}"/>
              </a:ext>
            </a:extLst>
          </p:cNvPr>
          <p:cNvSpPr txBox="1"/>
          <p:nvPr/>
        </p:nvSpPr>
        <p:spPr>
          <a:xfrm>
            <a:off x="5871663" y="1924861"/>
            <a:ext cx="2495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latin typeface="Libre Franklin Medium" pitchFamily="2" charset="77"/>
              </a:defRPr>
            </a:lvl1pPr>
          </a:lstStyle>
          <a:p>
            <a:pPr algn="ctr"/>
            <a:r>
              <a:rPr lang="en-US" dirty="0"/>
              <a:t>% Likely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00E9D1F1-27A0-49B9-31B2-6075432FA7DF}"/>
              </a:ext>
            </a:extLst>
          </p:cNvPr>
          <p:cNvSpPr/>
          <p:nvPr/>
        </p:nvSpPr>
        <p:spPr>
          <a:xfrm rot="10800000">
            <a:off x="4591805" y="2368998"/>
            <a:ext cx="519591" cy="849159"/>
          </a:xfrm>
          <a:prstGeom prst="leftBrace">
            <a:avLst>
              <a:gd name="adj1" fmla="val 65651"/>
              <a:gd name="adj2" fmla="val 51244"/>
            </a:avLst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AA9B88-06A8-69CA-B51F-334044C7BEB3}"/>
              </a:ext>
            </a:extLst>
          </p:cNvPr>
          <p:cNvGrpSpPr/>
          <p:nvPr/>
        </p:nvGrpSpPr>
        <p:grpSpPr>
          <a:xfrm>
            <a:off x="3007890" y="2348873"/>
            <a:ext cx="1998278" cy="920182"/>
            <a:chOff x="3007890" y="2263809"/>
            <a:chExt cx="1801854" cy="92018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277071-31C6-CA9F-D699-A30A4E3A1C3A}"/>
                </a:ext>
              </a:extLst>
            </p:cNvPr>
            <p:cNvSpPr txBox="1"/>
            <p:nvPr/>
          </p:nvSpPr>
          <p:spPr>
            <a:xfrm>
              <a:off x="3007890" y="2263809"/>
              <a:ext cx="1355229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solidFill>
                    <a:schemeClr val="accent3"/>
                  </a:solidFill>
                  <a:latin typeface="Libre Franklin" pitchFamily="2" charset="77"/>
                </a:rPr>
                <a:t>38%</a:t>
              </a:r>
              <a:endParaRPr lang="en-US" sz="1050" dirty="0">
                <a:solidFill>
                  <a:schemeClr val="accent3"/>
                </a:solidFill>
                <a:latin typeface="Libre Franklin" pitchFamily="2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B10EF44-8393-E535-8A16-8548D6D3FF11}"/>
                </a:ext>
              </a:extLst>
            </p:cNvPr>
            <p:cNvSpPr txBox="1"/>
            <p:nvPr/>
          </p:nvSpPr>
          <p:spPr>
            <a:xfrm>
              <a:off x="3007890" y="2660771"/>
              <a:ext cx="1801854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  <a:latin typeface="Libre Franklin" pitchFamily="2" charset="77"/>
                </a:rPr>
                <a:t>Very Likely/ Somewhat Likely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0783C6C-F9D5-86D0-B189-5CE4841CC588}"/>
              </a:ext>
            </a:extLst>
          </p:cNvPr>
          <p:cNvSpPr txBox="1"/>
          <p:nvPr/>
        </p:nvSpPr>
        <p:spPr>
          <a:xfrm>
            <a:off x="3007890" y="3305180"/>
            <a:ext cx="1926754" cy="250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 b="1" dirty="0">
                <a:solidFill>
                  <a:schemeClr val="accent3"/>
                </a:solidFill>
                <a:latin typeface="Libre Franklin" pitchFamily="2" charset="77"/>
              </a:rPr>
              <a:t>88% </a:t>
            </a:r>
            <a:r>
              <a:rPr lang="en-US" sz="1000" dirty="0">
                <a:latin typeface="Libre Franklin Medium" pitchFamily="2" charset="77"/>
              </a:rPr>
              <a:t>Among Cannabis Users</a:t>
            </a:r>
          </a:p>
        </p:txBody>
      </p:sp>
    </p:spTree>
    <p:extLst>
      <p:ext uri="{BB962C8B-B14F-4D97-AF65-F5344CB8AC3E}">
        <p14:creationId xmlns:p14="http://schemas.microsoft.com/office/powerpoint/2010/main" val="791040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4" y="197050"/>
            <a:ext cx="10123256" cy="341634"/>
          </a:xfrm>
        </p:spPr>
        <p:txBody>
          <a:bodyPr/>
          <a:lstStyle/>
          <a:p>
            <a:r>
              <a:rPr lang="en-US" sz="2200" dirty="0"/>
              <a:t>Gen Z &amp; Millennials: </a:t>
            </a:r>
            <a:br>
              <a:rPr lang="en-US" sz="2200" dirty="0"/>
            </a:br>
            <a:r>
              <a:rPr lang="en-US" sz="2200" dirty="0"/>
              <a:t>Interested In Combining Cannabis Throughout Vacation Itinerary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527094" y="1345505"/>
            <a:ext cx="11137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How interested would you be in using recreational cannabis while doing each of the following activities if on vacation?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AC65F6B-F8FB-8ACF-3ACD-531753451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1115" y="6488903"/>
            <a:ext cx="418012" cy="258839"/>
          </a:xfrm>
        </p:spPr>
        <p:txBody>
          <a:bodyPr/>
          <a:lstStyle/>
          <a:p>
            <a:fld id="{D34DACC3-9742-4940-92E6-4CAB853A321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6FA75-2D83-294D-494D-8D2A83B46AAF}"/>
              </a:ext>
            </a:extLst>
          </p:cNvPr>
          <p:cNvSpPr txBox="1"/>
          <p:nvPr/>
        </p:nvSpPr>
        <p:spPr>
          <a:xfrm>
            <a:off x="453304" y="1653282"/>
            <a:ext cx="5570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Libre Franklin Medium" pitchFamily="2" charset="77"/>
              </a:rPr>
              <a:t>Among 21+ Americans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B3D761-901F-29B4-416E-4D4256E47DC2}"/>
              </a:ext>
            </a:extLst>
          </p:cNvPr>
          <p:cNvSpPr txBox="1"/>
          <p:nvPr/>
        </p:nvSpPr>
        <p:spPr>
          <a:xfrm>
            <a:off x="8768443" y="49604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D3167ED9-F26B-84CB-B45D-792498661A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1513197"/>
              </p:ext>
            </p:extLst>
          </p:nvPr>
        </p:nvGraphicFramePr>
        <p:xfrm>
          <a:off x="-587225" y="1844726"/>
          <a:ext cx="12014552" cy="3982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ight Brace 17">
            <a:extLst>
              <a:ext uri="{FF2B5EF4-FFF2-40B4-BE49-F238E27FC236}">
                <a16:creationId xmlns:a16="http://schemas.microsoft.com/office/drawing/2014/main" id="{335FF94F-B100-4E0F-AB4E-78A5DDCC525B}"/>
              </a:ext>
            </a:extLst>
          </p:cNvPr>
          <p:cNvSpPr/>
          <p:nvPr/>
        </p:nvSpPr>
        <p:spPr>
          <a:xfrm>
            <a:off x="10158883" y="2203019"/>
            <a:ext cx="157982" cy="397954"/>
          </a:xfrm>
          <a:prstGeom prst="rightBrac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7CC2FD-3473-2E12-7D1D-B05FA538B91A}"/>
              </a:ext>
            </a:extLst>
          </p:cNvPr>
          <p:cNvSpPr txBox="1"/>
          <p:nvPr/>
        </p:nvSpPr>
        <p:spPr>
          <a:xfrm>
            <a:off x="10316865" y="2171163"/>
            <a:ext cx="199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70% 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Millennials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63% 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Gen Z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98BE900E-80A4-89E0-4336-5D7269ECADFE}"/>
              </a:ext>
            </a:extLst>
          </p:cNvPr>
          <p:cNvSpPr/>
          <p:nvPr/>
        </p:nvSpPr>
        <p:spPr>
          <a:xfrm>
            <a:off x="10158883" y="2792144"/>
            <a:ext cx="157982" cy="397954"/>
          </a:xfrm>
          <a:prstGeom prst="rightBrac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853360-9884-C8AC-8FCA-B765EC1A4693}"/>
              </a:ext>
            </a:extLst>
          </p:cNvPr>
          <p:cNvSpPr txBox="1"/>
          <p:nvPr/>
        </p:nvSpPr>
        <p:spPr>
          <a:xfrm>
            <a:off x="10316865" y="2760288"/>
            <a:ext cx="199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67% 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Millennials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66% 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Gen Z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1A4934BA-6734-4E69-EAE8-2B4046415A95}"/>
              </a:ext>
            </a:extLst>
          </p:cNvPr>
          <p:cNvSpPr/>
          <p:nvPr/>
        </p:nvSpPr>
        <p:spPr>
          <a:xfrm>
            <a:off x="10158883" y="3416504"/>
            <a:ext cx="157982" cy="397954"/>
          </a:xfrm>
          <a:prstGeom prst="rightBrac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8F194C-0D25-FE6C-E86D-8A684CAB42E0}"/>
              </a:ext>
            </a:extLst>
          </p:cNvPr>
          <p:cNvSpPr txBox="1"/>
          <p:nvPr/>
        </p:nvSpPr>
        <p:spPr>
          <a:xfrm>
            <a:off x="10316865" y="3384648"/>
            <a:ext cx="199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62% 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Millennials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59% 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Gen Z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9595E656-801B-F1C8-5622-1927C34F6CD0}"/>
              </a:ext>
            </a:extLst>
          </p:cNvPr>
          <p:cNvSpPr/>
          <p:nvPr/>
        </p:nvSpPr>
        <p:spPr>
          <a:xfrm>
            <a:off x="10158883" y="4040864"/>
            <a:ext cx="157982" cy="397954"/>
          </a:xfrm>
          <a:prstGeom prst="rightBrac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23EF14-506B-A710-5E5D-060C42483069}"/>
              </a:ext>
            </a:extLst>
          </p:cNvPr>
          <p:cNvSpPr txBox="1"/>
          <p:nvPr/>
        </p:nvSpPr>
        <p:spPr>
          <a:xfrm>
            <a:off x="10316865" y="4009008"/>
            <a:ext cx="199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60% 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Millennials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55% 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Gen Z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D7298CC5-3F5D-D0FF-01E4-E044A8DB44D2}"/>
              </a:ext>
            </a:extLst>
          </p:cNvPr>
          <p:cNvSpPr/>
          <p:nvPr/>
        </p:nvSpPr>
        <p:spPr>
          <a:xfrm>
            <a:off x="10158883" y="4633584"/>
            <a:ext cx="157982" cy="397954"/>
          </a:xfrm>
          <a:prstGeom prst="rightBrac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677F4A-EE59-24E2-1AB2-C4A984F1A360}"/>
              </a:ext>
            </a:extLst>
          </p:cNvPr>
          <p:cNvSpPr txBox="1"/>
          <p:nvPr/>
        </p:nvSpPr>
        <p:spPr>
          <a:xfrm>
            <a:off x="10316865" y="4601728"/>
            <a:ext cx="199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60% 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Millennials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53% 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Gen Z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42B6450E-B609-D853-1908-804B194EFCD1}"/>
              </a:ext>
            </a:extLst>
          </p:cNvPr>
          <p:cNvSpPr/>
          <p:nvPr/>
        </p:nvSpPr>
        <p:spPr>
          <a:xfrm>
            <a:off x="10158883" y="5235425"/>
            <a:ext cx="157982" cy="397954"/>
          </a:xfrm>
          <a:prstGeom prst="rightBrac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75B440-B0A3-C641-B850-0BC81EAA440C}"/>
              </a:ext>
            </a:extLst>
          </p:cNvPr>
          <p:cNvSpPr txBox="1"/>
          <p:nvPr/>
        </p:nvSpPr>
        <p:spPr>
          <a:xfrm>
            <a:off x="10316865" y="5203569"/>
            <a:ext cx="199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57% 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Millennials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63% </a:t>
            </a:r>
            <a:r>
              <a:rPr kumimoji="0" lang="en-US" sz="1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Gen Z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0883291-A26B-3FA7-C95C-95B5FF5E2B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114" y="1578577"/>
            <a:ext cx="6758045" cy="37851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356F198-B781-4584-E5D1-D06D7A329DA7}"/>
              </a:ext>
            </a:extLst>
          </p:cNvPr>
          <p:cNvSpPr txBox="1"/>
          <p:nvPr/>
        </p:nvSpPr>
        <p:spPr>
          <a:xfrm>
            <a:off x="9434203" y="1949708"/>
            <a:ext cx="11643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i="1">
                <a:latin typeface="Libre Franklin Medium" pitchFamily="2" charset="77"/>
              </a:defRPr>
            </a:lvl1pPr>
          </a:lstStyle>
          <a:p>
            <a:pPr algn="ctr"/>
            <a:r>
              <a:rPr lang="en-US" sz="800" b="1" i="0" dirty="0">
                <a:solidFill>
                  <a:schemeClr val="accent3"/>
                </a:solidFill>
                <a:latin typeface="Libre Franklin SemiBold" pitchFamily="2" charset="77"/>
              </a:rPr>
              <a:t>Interested (NET)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383F4D-18CF-D8C6-3DB1-45021631963C}"/>
              </a:ext>
            </a:extLst>
          </p:cNvPr>
          <p:cNvSpPr txBox="1"/>
          <p:nvPr/>
        </p:nvSpPr>
        <p:spPr>
          <a:xfrm>
            <a:off x="192839" y="5845022"/>
            <a:ext cx="1181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800" dirty="0">
                <a:solidFill>
                  <a:srgbClr val="939598"/>
                </a:solidFill>
                <a:latin typeface="Arial" panose="020B0604020202020204"/>
              </a:rPr>
              <a:t>Source: Harris Poll COVID19 Tracker Wave 116 (5/13-5/15/22)</a:t>
            </a:r>
            <a:r>
              <a:rPr lang="en-US" sz="800" u="sng" dirty="0">
                <a:solidFill>
                  <a:srgbClr val="939598"/>
                </a:solidFill>
                <a:latin typeface="Arial" panose="020B0604020202020204"/>
              </a:rPr>
              <a:t> </a:t>
            </a:r>
          </a:p>
          <a:p>
            <a:pPr defTabSz="914377">
              <a:defRPr/>
            </a:pPr>
            <a:r>
              <a:rPr lang="en-US" sz="800" u="sng" dirty="0">
                <a:solidFill>
                  <a:srgbClr val="939598"/>
                </a:solidFill>
                <a:latin typeface="Arial" panose="020B0604020202020204"/>
              </a:rPr>
              <a:t>BASE: Among Americans 21+ W116 (n=1961)</a:t>
            </a:r>
          </a:p>
          <a:p>
            <a:pPr defTabSz="914400">
              <a:defRPr/>
            </a:pPr>
            <a:r>
              <a:rPr lang="en-US" sz="800" dirty="0">
                <a:solidFill>
                  <a:srgbClr val="939598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WT06. How interested would you be in using recreational cannabis while doing each of the following activities if on vacation?</a:t>
            </a:r>
          </a:p>
        </p:txBody>
      </p:sp>
    </p:spTree>
    <p:extLst>
      <p:ext uri="{BB962C8B-B14F-4D97-AF65-F5344CB8AC3E}">
        <p14:creationId xmlns:p14="http://schemas.microsoft.com/office/powerpoint/2010/main" val="1158483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E60787-BCB9-B01B-CDCE-30F5EEE784CE}"/>
              </a:ext>
            </a:extLst>
          </p:cNvPr>
          <p:cNvSpPr txBox="1"/>
          <p:nvPr/>
        </p:nvSpPr>
        <p:spPr>
          <a:xfrm>
            <a:off x="797668" y="6057796"/>
            <a:ext cx="93538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“Consumer Insights and Intent Q2 2022 – OOH Back-to-School Opportunities” was sponsored by The Foundation for Outdoor Advertising Research and Education (FOARE), a 501 (c) (3) not for profit, charitable organization.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93A59E-FDB3-BABD-77D9-909F139CCFA8}"/>
              </a:ext>
            </a:extLst>
          </p:cNvPr>
          <p:cNvSpPr/>
          <p:nvPr/>
        </p:nvSpPr>
        <p:spPr>
          <a:xfrm>
            <a:off x="8848165" y="4788925"/>
            <a:ext cx="3343835" cy="1208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4A92B-510D-E69D-A41B-536D4C96A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25314" y="3151661"/>
            <a:ext cx="3969018" cy="3106190"/>
          </a:xfrm>
          <a:prstGeom prst="rect">
            <a:avLst/>
          </a:prstGeom>
          <a:noFill/>
        </p:spPr>
      </p:pic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56BD4BA0-A2C9-A6D3-BAB2-F660BC495393}"/>
              </a:ext>
            </a:extLst>
          </p:cNvPr>
          <p:cNvSpPr/>
          <p:nvPr/>
        </p:nvSpPr>
        <p:spPr>
          <a:xfrm flipV="1">
            <a:off x="0" y="0"/>
            <a:ext cx="4610986" cy="1747156"/>
          </a:xfrm>
          <a:prstGeom prst="round1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4268F1D-D74C-0769-433A-040F9BDD23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81" y="504921"/>
            <a:ext cx="3599823" cy="7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25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10270842-D706-70A9-4144-FE2DF7590921}"/>
              </a:ext>
            </a:extLst>
          </p:cNvPr>
          <p:cNvSpPr txBox="1">
            <a:spLocks/>
          </p:cNvSpPr>
          <p:nvPr/>
        </p:nvSpPr>
        <p:spPr>
          <a:xfrm>
            <a:off x="621847" y="375674"/>
            <a:ext cx="6107381" cy="47087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Libre Franklin SemiBold" pitchFamily="2" charset="77"/>
              </a:rPr>
              <a:t>Key Takeaways</a:t>
            </a: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4209438A-A83E-D06C-AA25-D3662FD11B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00" y="0"/>
            <a:ext cx="2971800" cy="63689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8A9403-D931-7E60-588E-7C1C30A58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C775AAD-64A8-AE9F-0157-6DFEB0A2C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357465"/>
              </p:ext>
            </p:extLst>
          </p:nvPr>
        </p:nvGraphicFramePr>
        <p:xfrm>
          <a:off x="579820" y="1224162"/>
          <a:ext cx="8046720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158994757"/>
                    </a:ext>
                  </a:extLst>
                </a:gridCol>
                <a:gridCol w="6949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tx1"/>
                        </a:solidFill>
                        <a:latin typeface="Libre Franklin" pitchFamily="2" charset="77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Recall and Engagement are High for OOH QSR Ads: 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Three in five (59%) of Americans recall seeing a quick service restaurant OOH ad recently; especially younger Americans with three quarters (77%) of Gen Z and (76%) of Millennials. Almost nine in 10 (87%) report the ad produced an engagement with them.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28656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tx1"/>
                        </a:solidFill>
                        <a:latin typeface="Libre Franklin" pitchFamily="2" charset="77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OOH QSR Ads Are Leading to In Store Purchases and Driving Online Activation: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 Among those who recalled seeing a recent OOH QSR ad, 67% made a purchase at the store’s physical location, while 39% report ordering from the restaurant’s app, and 39% visited the store’s website. 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79453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tx1"/>
                        </a:solidFill>
                        <a:latin typeface="Libre Franklin" pitchFamily="2" charset="77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OOH Political Ads Are Influencing Young Americans Most: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 Seven in 10 (73%) of Millennials and (71%) of Gen </a:t>
                      </a:r>
                      <a:r>
                        <a:rPr lang="en-US" sz="1100" b="0" i="0" kern="1200" dirty="0" err="1">
                          <a:solidFill>
                            <a:schemeClr val="tx1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Zers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 said their opinions about candidates or issues were affected in some way by OOH political ads, and over half of US adults are influenced by them. 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76892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tx1"/>
                        </a:solidFill>
                        <a:latin typeface="Libre Franklin" pitchFamily="2" charset="77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Engagement is High with Cannabis and Sports Betting OOH Ads: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 (62%) of those who saw ads for sports betting and (59%) of those who saw ads for cannabis products engaged in some way after seeing the OOH ads. Sharing info via word-of-mouth was the most common engagement (51% and 54% respectively), followed by website visitation (48% and 47%), purchasing (45% and 41%), and social media following (39% and 30%).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92008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 dirty="0">
                        <a:solidFill>
                          <a:schemeClr val="tx1"/>
                        </a:solidFill>
                        <a:latin typeface="Libre Franklin" pitchFamily="2" charset="77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dirty="0">
                          <a:solidFill>
                            <a:schemeClr val="tx2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OOH Ads for Cannabis and Sports Betting Reach Urbanites Most: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Libre Franklin" pitchFamily="2" charset="77"/>
                          <a:ea typeface="+mn-ea"/>
                          <a:cs typeface="+mn-cs"/>
                        </a:rPr>
                        <a:t> (47%) of Urban 1M+ have recently noticed OOH ads for cannabis products, and (54%) for sports betting/gambling.</a:t>
                      </a:r>
                    </a:p>
                  </a:txBody>
                  <a:tcPr marL="137160" marR="137160" marT="137160" marB="1371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6191359"/>
                  </a:ext>
                </a:extLst>
              </a:tr>
            </a:tbl>
          </a:graphicData>
        </a:graphic>
      </p:graphicFrame>
      <p:grpSp>
        <p:nvGrpSpPr>
          <p:cNvPr id="73" name="Group 72">
            <a:extLst>
              <a:ext uri="{FF2B5EF4-FFF2-40B4-BE49-F238E27FC236}">
                <a16:creationId xmlns:a16="http://schemas.microsoft.com/office/drawing/2014/main" id="{58FA64F3-0FE7-298F-C01D-84CB2087AF4D}"/>
              </a:ext>
            </a:extLst>
          </p:cNvPr>
          <p:cNvGrpSpPr/>
          <p:nvPr/>
        </p:nvGrpSpPr>
        <p:grpSpPr>
          <a:xfrm>
            <a:off x="10143460" y="0"/>
            <a:ext cx="2048538" cy="574158"/>
            <a:chOff x="10143460" y="0"/>
            <a:chExt cx="2048538" cy="574158"/>
          </a:xfrm>
        </p:grpSpPr>
        <p:sp>
          <p:nvSpPr>
            <p:cNvPr id="74" name="Round Single Corner Rectangle 73">
              <a:extLst>
                <a:ext uri="{FF2B5EF4-FFF2-40B4-BE49-F238E27FC236}">
                  <a16:creationId xmlns:a16="http://schemas.microsoft.com/office/drawing/2014/main" id="{A211544A-EB8C-6346-20D1-F724E9B0C4EC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75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2CAA57-C283-E353-69FF-9689E944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pic>
        <p:nvPicPr>
          <p:cNvPr id="5" name="Graphic 4" descr="Burger and drink outline">
            <a:extLst>
              <a:ext uri="{FF2B5EF4-FFF2-40B4-BE49-F238E27FC236}">
                <a16:creationId xmlns:a16="http://schemas.microsoft.com/office/drawing/2014/main" id="{373C558E-46A9-429F-44B5-FEF26D907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985" y="1398355"/>
            <a:ext cx="567771" cy="567771"/>
          </a:xfrm>
          <a:prstGeom prst="rect">
            <a:avLst/>
          </a:prstGeom>
        </p:spPr>
      </p:pic>
      <p:pic>
        <p:nvPicPr>
          <p:cNvPr id="7" name="Graphic 6" descr="Register outline">
            <a:extLst>
              <a:ext uri="{FF2B5EF4-FFF2-40B4-BE49-F238E27FC236}">
                <a16:creationId xmlns:a16="http://schemas.microsoft.com/office/drawing/2014/main" id="{97E70A66-20E4-F5BD-DE5C-78CFA7CDF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569" y="2395071"/>
            <a:ext cx="516155" cy="516155"/>
          </a:xfrm>
          <a:prstGeom prst="rect">
            <a:avLst/>
          </a:prstGeom>
        </p:spPr>
      </p:pic>
      <p:pic>
        <p:nvPicPr>
          <p:cNvPr id="9" name="Graphic 8" descr="Thought bubble outline">
            <a:extLst>
              <a:ext uri="{FF2B5EF4-FFF2-40B4-BE49-F238E27FC236}">
                <a16:creationId xmlns:a16="http://schemas.microsoft.com/office/drawing/2014/main" id="{1F42D5F2-D3C0-45B6-0D40-C18CD1C70E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680" y="1441320"/>
            <a:ext cx="516155" cy="516155"/>
          </a:xfrm>
          <a:prstGeom prst="rect">
            <a:avLst/>
          </a:prstGeom>
        </p:spPr>
      </p:pic>
      <p:pic>
        <p:nvPicPr>
          <p:cNvPr id="15" name="Graphic 14" descr="Flag outline">
            <a:extLst>
              <a:ext uri="{FF2B5EF4-FFF2-40B4-BE49-F238E27FC236}">
                <a16:creationId xmlns:a16="http://schemas.microsoft.com/office/drawing/2014/main" id="{01F0A99B-78E0-3A21-E3B2-56C1D26730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7257" y="3196372"/>
            <a:ext cx="567771" cy="567771"/>
          </a:xfrm>
          <a:prstGeom prst="rect">
            <a:avLst/>
          </a:prstGeom>
        </p:spPr>
      </p:pic>
      <p:pic>
        <p:nvPicPr>
          <p:cNvPr id="17" name="Graphic 16" descr="City outline">
            <a:extLst>
              <a:ext uri="{FF2B5EF4-FFF2-40B4-BE49-F238E27FC236}">
                <a16:creationId xmlns:a16="http://schemas.microsoft.com/office/drawing/2014/main" id="{2DE4EFE2-A8B5-D402-CD9E-CB6AE200B9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3246" y="5125336"/>
            <a:ext cx="624548" cy="624548"/>
          </a:xfrm>
          <a:prstGeom prst="rect">
            <a:avLst/>
          </a:prstGeom>
        </p:spPr>
      </p:pic>
      <p:pic>
        <p:nvPicPr>
          <p:cNvPr id="19" name="Graphic 18" descr="Slot Machine outline">
            <a:extLst>
              <a:ext uri="{FF2B5EF4-FFF2-40B4-BE49-F238E27FC236}">
                <a16:creationId xmlns:a16="http://schemas.microsoft.com/office/drawing/2014/main" id="{1615CBEC-ACDE-DD23-242B-F5087C6C24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80023" y="4160854"/>
            <a:ext cx="567771" cy="567771"/>
          </a:xfrm>
          <a:prstGeom prst="rect">
            <a:avLst/>
          </a:prstGeom>
        </p:spPr>
      </p:pic>
      <p:pic>
        <p:nvPicPr>
          <p:cNvPr id="22" name="Graphic 21" descr="Cursor outline">
            <a:extLst>
              <a:ext uri="{FF2B5EF4-FFF2-40B4-BE49-F238E27FC236}">
                <a16:creationId xmlns:a16="http://schemas.microsoft.com/office/drawing/2014/main" id="{F3FAB1B6-2345-764F-B984-459E2C6B34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15724" y="2403722"/>
            <a:ext cx="516155" cy="516155"/>
          </a:xfrm>
          <a:prstGeom prst="rect">
            <a:avLst/>
          </a:prstGeom>
        </p:spPr>
      </p:pic>
      <p:grpSp>
        <p:nvGrpSpPr>
          <p:cNvPr id="27" name="Graphic 25">
            <a:extLst>
              <a:ext uri="{FF2B5EF4-FFF2-40B4-BE49-F238E27FC236}">
                <a16:creationId xmlns:a16="http://schemas.microsoft.com/office/drawing/2014/main" id="{A4C54BCB-52B3-040E-8E29-172FEE5BB2D3}"/>
              </a:ext>
            </a:extLst>
          </p:cNvPr>
          <p:cNvGrpSpPr/>
          <p:nvPr/>
        </p:nvGrpSpPr>
        <p:grpSpPr>
          <a:xfrm>
            <a:off x="540656" y="4193808"/>
            <a:ext cx="485075" cy="484649"/>
            <a:chOff x="5829161" y="3162204"/>
            <a:chExt cx="533582" cy="533114"/>
          </a:xfrm>
          <a:solidFill>
            <a:schemeClr val="accent1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DB6BE09-8141-C119-E8E0-8346E48ED92F}"/>
                </a:ext>
              </a:extLst>
            </p:cNvPr>
            <p:cNvSpPr/>
            <p:nvPr/>
          </p:nvSpPr>
          <p:spPr>
            <a:xfrm>
              <a:off x="6086475" y="3587210"/>
              <a:ext cx="19050" cy="108108"/>
            </a:xfrm>
            <a:custGeom>
              <a:avLst/>
              <a:gdLst>
                <a:gd name="connsiteX0" fmla="*/ 9525 w 19050"/>
                <a:gd name="connsiteY0" fmla="*/ 108109 h 108108"/>
                <a:gd name="connsiteX1" fmla="*/ 0 w 19050"/>
                <a:gd name="connsiteY1" fmla="*/ 98584 h 108108"/>
                <a:gd name="connsiteX2" fmla="*/ 0 w 19050"/>
                <a:gd name="connsiteY2" fmla="*/ 9525 h 108108"/>
                <a:gd name="connsiteX3" fmla="*/ 9525 w 19050"/>
                <a:gd name="connsiteY3" fmla="*/ 0 h 108108"/>
                <a:gd name="connsiteX4" fmla="*/ 19050 w 19050"/>
                <a:gd name="connsiteY4" fmla="*/ 9525 h 108108"/>
                <a:gd name="connsiteX5" fmla="*/ 19050 w 19050"/>
                <a:gd name="connsiteY5" fmla="*/ 98584 h 108108"/>
                <a:gd name="connsiteX6" fmla="*/ 9525 w 19050"/>
                <a:gd name="connsiteY6" fmla="*/ 108109 h 10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108108">
                  <a:moveTo>
                    <a:pt x="9525" y="108109"/>
                  </a:moveTo>
                  <a:cubicBezTo>
                    <a:pt x="4286" y="108109"/>
                    <a:pt x="0" y="103822"/>
                    <a:pt x="0" y="98584"/>
                  </a:cubicBezTo>
                  <a:lnTo>
                    <a:pt x="0" y="9525"/>
                  </a:lnTo>
                  <a:cubicBezTo>
                    <a:pt x="0" y="4286"/>
                    <a:pt x="4286" y="0"/>
                    <a:pt x="9525" y="0"/>
                  </a:cubicBezTo>
                  <a:cubicBezTo>
                    <a:pt x="14764" y="0"/>
                    <a:pt x="19050" y="4286"/>
                    <a:pt x="19050" y="9525"/>
                  </a:cubicBezTo>
                  <a:lnTo>
                    <a:pt x="19050" y="98584"/>
                  </a:lnTo>
                  <a:cubicBezTo>
                    <a:pt x="19050" y="103822"/>
                    <a:pt x="14764" y="108109"/>
                    <a:pt x="9525" y="1081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B2423C7-C73C-508A-4C9F-5007F797BC01}"/>
                </a:ext>
              </a:extLst>
            </p:cNvPr>
            <p:cNvSpPr/>
            <p:nvPr/>
          </p:nvSpPr>
          <p:spPr>
            <a:xfrm>
              <a:off x="5829161" y="3162204"/>
              <a:ext cx="533582" cy="503681"/>
            </a:xfrm>
            <a:custGeom>
              <a:avLst/>
              <a:gdLst>
                <a:gd name="connsiteX0" fmla="*/ 375614 w 533582"/>
                <a:gd name="connsiteY0" fmla="*/ 503682 h 503681"/>
                <a:gd name="connsiteX1" fmla="*/ 266744 w 533582"/>
                <a:gd name="connsiteY1" fmla="*/ 450247 h 503681"/>
                <a:gd name="connsiteX2" fmla="*/ 157968 w 533582"/>
                <a:gd name="connsiteY2" fmla="*/ 503301 h 503681"/>
                <a:gd name="connsiteX3" fmla="*/ 149681 w 533582"/>
                <a:gd name="connsiteY3" fmla="*/ 498539 h 503681"/>
                <a:gd name="connsiteX4" fmla="*/ 149681 w 533582"/>
                <a:gd name="connsiteY4" fmla="*/ 489014 h 503681"/>
                <a:gd name="connsiteX5" fmla="*/ 186924 w 533582"/>
                <a:gd name="connsiteY5" fmla="*/ 442246 h 503681"/>
                <a:gd name="connsiteX6" fmla="*/ 2425 w 533582"/>
                <a:gd name="connsiteY6" fmla="*/ 381381 h 503681"/>
                <a:gd name="connsiteX7" fmla="*/ 329 w 533582"/>
                <a:gd name="connsiteY7" fmla="*/ 372618 h 503681"/>
                <a:gd name="connsiteX8" fmla="*/ 6521 w 533582"/>
                <a:gd name="connsiteY8" fmla="*/ 366046 h 503681"/>
                <a:gd name="connsiteX9" fmla="*/ 151205 w 533582"/>
                <a:gd name="connsiteY9" fmla="*/ 356997 h 503681"/>
                <a:gd name="connsiteX10" fmla="*/ 29762 w 533582"/>
                <a:gd name="connsiteY10" fmla="*/ 159068 h 503681"/>
                <a:gd name="connsiteX11" fmla="*/ 33381 w 533582"/>
                <a:gd name="connsiteY11" fmla="*/ 150400 h 503681"/>
                <a:gd name="connsiteX12" fmla="*/ 42716 w 533582"/>
                <a:gd name="connsiteY12" fmla="*/ 149066 h 503681"/>
                <a:gd name="connsiteX13" fmla="*/ 211880 w 533582"/>
                <a:gd name="connsiteY13" fmla="*/ 274225 h 503681"/>
                <a:gd name="connsiteX14" fmla="*/ 258266 w 533582"/>
                <a:gd name="connsiteY14" fmla="*/ 4858 h 503681"/>
                <a:gd name="connsiteX15" fmla="*/ 275316 w 533582"/>
                <a:gd name="connsiteY15" fmla="*/ 4858 h 503681"/>
                <a:gd name="connsiteX16" fmla="*/ 321798 w 533582"/>
                <a:gd name="connsiteY16" fmla="*/ 273939 h 503681"/>
                <a:gd name="connsiteX17" fmla="*/ 490867 w 533582"/>
                <a:gd name="connsiteY17" fmla="*/ 148590 h 503681"/>
                <a:gd name="connsiteX18" fmla="*/ 500201 w 533582"/>
                <a:gd name="connsiteY18" fmla="*/ 149924 h 503681"/>
                <a:gd name="connsiteX19" fmla="*/ 503821 w 533582"/>
                <a:gd name="connsiteY19" fmla="*/ 158591 h 503681"/>
                <a:gd name="connsiteX20" fmla="*/ 382282 w 533582"/>
                <a:gd name="connsiteY20" fmla="*/ 356997 h 503681"/>
                <a:gd name="connsiteX21" fmla="*/ 527062 w 533582"/>
                <a:gd name="connsiteY21" fmla="*/ 366046 h 503681"/>
                <a:gd name="connsiteX22" fmla="*/ 533253 w 533582"/>
                <a:gd name="connsiteY22" fmla="*/ 372618 h 503681"/>
                <a:gd name="connsiteX23" fmla="*/ 531158 w 533582"/>
                <a:gd name="connsiteY23" fmla="*/ 381381 h 503681"/>
                <a:gd name="connsiteX24" fmla="*/ 346277 w 533582"/>
                <a:gd name="connsiteY24" fmla="*/ 442151 h 503681"/>
                <a:gd name="connsiteX25" fmla="*/ 383996 w 533582"/>
                <a:gd name="connsiteY25" fmla="*/ 489299 h 503681"/>
                <a:gd name="connsiteX26" fmla="*/ 383996 w 533582"/>
                <a:gd name="connsiteY26" fmla="*/ 498824 h 503681"/>
                <a:gd name="connsiteX27" fmla="*/ 375805 w 533582"/>
                <a:gd name="connsiteY27" fmla="*/ 503587 h 503681"/>
                <a:gd name="connsiteX28" fmla="*/ 266839 w 533582"/>
                <a:gd name="connsiteY28" fmla="*/ 425291 h 503681"/>
                <a:gd name="connsiteX29" fmla="*/ 266839 w 533582"/>
                <a:gd name="connsiteY29" fmla="*/ 425291 h 503681"/>
                <a:gd name="connsiteX30" fmla="*/ 274745 w 533582"/>
                <a:gd name="connsiteY30" fmla="*/ 429482 h 503681"/>
                <a:gd name="connsiteX31" fmla="*/ 357326 w 533582"/>
                <a:gd name="connsiteY31" fmla="*/ 483013 h 503681"/>
                <a:gd name="connsiteX32" fmla="*/ 300272 w 533582"/>
                <a:gd name="connsiteY32" fmla="*/ 437293 h 503681"/>
                <a:gd name="connsiteX33" fmla="*/ 293890 w 533582"/>
                <a:gd name="connsiteY33" fmla="*/ 426053 h 503681"/>
                <a:gd name="connsiteX34" fmla="*/ 304558 w 533582"/>
                <a:gd name="connsiteY34" fmla="*/ 418814 h 503681"/>
                <a:gd name="connsiteX35" fmla="*/ 505821 w 533582"/>
                <a:gd name="connsiteY35" fmla="*/ 379667 h 503681"/>
                <a:gd name="connsiteX36" fmla="*/ 327323 w 533582"/>
                <a:gd name="connsiteY36" fmla="*/ 394335 h 503681"/>
                <a:gd name="connsiteX37" fmla="*/ 314940 w 533582"/>
                <a:gd name="connsiteY37" fmla="*/ 389954 h 503681"/>
                <a:gd name="connsiteX38" fmla="*/ 318655 w 533582"/>
                <a:gd name="connsiteY38" fmla="*/ 377381 h 503681"/>
                <a:gd name="connsiteX39" fmla="*/ 482009 w 533582"/>
                <a:gd name="connsiteY39" fmla="*/ 172783 h 503681"/>
                <a:gd name="connsiteX40" fmla="*/ 308844 w 533582"/>
                <a:gd name="connsiteY40" fmla="*/ 332423 h 503681"/>
                <a:gd name="connsiteX41" fmla="*/ 296843 w 533582"/>
                <a:gd name="connsiteY41" fmla="*/ 337280 h 503681"/>
                <a:gd name="connsiteX42" fmla="*/ 291032 w 533582"/>
                <a:gd name="connsiteY42" fmla="*/ 325660 h 503681"/>
                <a:gd name="connsiteX43" fmla="*/ 266648 w 533582"/>
                <a:gd name="connsiteY43" fmla="*/ 31242 h 503681"/>
                <a:gd name="connsiteX44" fmla="*/ 242264 w 533582"/>
                <a:gd name="connsiteY44" fmla="*/ 325660 h 503681"/>
                <a:gd name="connsiteX45" fmla="*/ 236549 w 533582"/>
                <a:gd name="connsiteY45" fmla="*/ 337280 h 503681"/>
                <a:gd name="connsiteX46" fmla="*/ 224548 w 533582"/>
                <a:gd name="connsiteY46" fmla="*/ 332423 h 503681"/>
                <a:gd name="connsiteX47" fmla="*/ 51288 w 533582"/>
                <a:gd name="connsiteY47" fmla="*/ 173165 h 503681"/>
                <a:gd name="connsiteX48" fmla="*/ 214642 w 533582"/>
                <a:gd name="connsiteY48" fmla="*/ 377381 h 503681"/>
                <a:gd name="connsiteX49" fmla="*/ 218357 w 533582"/>
                <a:gd name="connsiteY49" fmla="*/ 389954 h 503681"/>
                <a:gd name="connsiteX50" fmla="*/ 205974 w 533582"/>
                <a:gd name="connsiteY50" fmla="*/ 394335 h 503681"/>
                <a:gd name="connsiteX51" fmla="*/ 27476 w 533582"/>
                <a:gd name="connsiteY51" fmla="*/ 379667 h 503681"/>
                <a:gd name="connsiteX52" fmla="*/ 228644 w 533582"/>
                <a:gd name="connsiteY52" fmla="*/ 418433 h 503681"/>
                <a:gd name="connsiteX53" fmla="*/ 239502 w 533582"/>
                <a:gd name="connsiteY53" fmla="*/ 425577 h 503681"/>
                <a:gd name="connsiteX54" fmla="*/ 233216 w 533582"/>
                <a:gd name="connsiteY54" fmla="*/ 436912 h 503681"/>
                <a:gd name="connsiteX55" fmla="*/ 176256 w 533582"/>
                <a:gd name="connsiteY55" fmla="*/ 482632 h 503681"/>
                <a:gd name="connsiteX56" fmla="*/ 258838 w 533582"/>
                <a:gd name="connsiteY56" fmla="*/ 429387 h 503681"/>
                <a:gd name="connsiteX57" fmla="*/ 266744 w 533582"/>
                <a:gd name="connsiteY57" fmla="*/ 425196 h 50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33582" h="503681">
                  <a:moveTo>
                    <a:pt x="375614" y="503682"/>
                  </a:moveTo>
                  <a:cubicBezTo>
                    <a:pt x="319607" y="503682"/>
                    <a:pt x="282174" y="468344"/>
                    <a:pt x="266744" y="450247"/>
                  </a:cubicBezTo>
                  <a:cubicBezTo>
                    <a:pt x="251313" y="468154"/>
                    <a:pt x="213880" y="503301"/>
                    <a:pt x="157968" y="503301"/>
                  </a:cubicBezTo>
                  <a:cubicBezTo>
                    <a:pt x="154539" y="503301"/>
                    <a:pt x="151396" y="501491"/>
                    <a:pt x="149681" y="498539"/>
                  </a:cubicBezTo>
                  <a:cubicBezTo>
                    <a:pt x="147967" y="495586"/>
                    <a:pt x="147967" y="491966"/>
                    <a:pt x="149681" y="489014"/>
                  </a:cubicBezTo>
                  <a:cubicBezTo>
                    <a:pt x="161588" y="468154"/>
                    <a:pt x="174446" y="453104"/>
                    <a:pt x="186924" y="442246"/>
                  </a:cubicBezTo>
                  <a:cubicBezTo>
                    <a:pt x="131203" y="445294"/>
                    <a:pt x="52526" y="437674"/>
                    <a:pt x="2425" y="381381"/>
                  </a:cubicBezTo>
                  <a:cubicBezTo>
                    <a:pt x="329" y="379000"/>
                    <a:pt x="-528" y="375666"/>
                    <a:pt x="329" y="372618"/>
                  </a:cubicBezTo>
                  <a:cubicBezTo>
                    <a:pt x="1187" y="369475"/>
                    <a:pt x="3473" y="367094"/>
                    <a:pt x="6521" y="366046"/>
                  </a:cubicBezTo>
                  <a:cubicBezTo>
                    <a:pt x="53669" y="350615"/>
                    <a:pt x="103390" y="347663"/>
                    <a:pt x="151205" y="356997"/>
                  </a:cubicBezTo>
                  <a:cubicBezTo>
                    <a:pt x="100723" y="316706"/>
                    <a:pt x="41287" y="250889"/>
                    <a:pt x="29762" y="159068"/>
                  </a:cubicBezTo>
                  <a:cubicBezTo>
                    <a:pt x="29381" y="155734"/>
                    <a:pt x="30714" y="152400"/>
                    <a:pt x="33381" y="150400"/>
                  </a:cubicBezTo>
                  <a:cubicBezTo>
                    <a:pt x="36048" y="148304"/>
                    <a:pt x="39572" y="147828"/>
                    <a:pt x="42716" y="149066"/>
                  </a:cubicBezTo>
                  <a:cubicBezTo>
                    <a:pt x="128441" y="182213"/>
                    <a:pt x="180733" y="231839"/>
                    <a:pt x="211880" y="274225"/>
                  </a:cubicBezTo>
                  <a:cubicBezTo>
                    <a:pt x="202355" y="207359"/>
                    <a:pt x="204926" y="111633"/>
                    <a:pt x="258266" y="4858"/>
                  </a:cubicBezTo>
                  <a:cubicBezTo>
                    <a:pt x="261505" y="-1619"/>
                    <a:pt x="272078" y="-1619"/>
                    <a:pt x="275316" y="4858"/>
                  </a:cubicBezTo>
                  <a:cubicBezTo>
                    <a:pt x="328561" y="111442"/>
                    <a:pt x="331228" y="207074"/>
                    <a:pt x="321798" y="273939"/>
                  </a:cubicBezTo>
                  <a:cubicBezTo>
                    <a:pt x="352754" y="231743"/>
                    <a:pt x="404951" y="182118"/>
                    <a:pt x="490867" y="148590"/>
                  </a:cubicBezTo>
                  <a:cubicBezTo>
                    <a:pt x="494010" y="147352"/>
                    <a:pt x="497534" y="147923"/>
                    <a:pt x="500201" y="149924"/>
                  </a:cubicBezTo>
                  <a:cubicBezTo>
                    <a:pt x="502868" y="152019"/>
                    <a:pt x="504202" y="155258"/>
                    <a:pt x="503821" y="158591"/>
                  </a:cubicBezTo>
                  <a:cubicBezTo>
                    <a:pt x="492296" y="250793"/>
                    <a:pt x="432860" y="316611"/>
                    <a:pt x="382282" y="356997"/>
                  </a:cubicBezTo>
                  <a:cubicBezTo>
                    <a:pt x="430097" y="347567"/>
                    <a:pt x="479913" y="350520"/>
                    <a:pt x="527062" y="366046"/>
                  </a:cubicBezTo>
                  <a:cubicBezTo>
                    <a:pt x="530110" y="366998"/>
                    <a:pt x="532491" y="369475"/>
                    <a:pt x="533253" y="372618"/>
                  </a:cubicBezTo>
                  <a:cubicBezTo>
                    <a:pt x="534110" y="375761"/>
                    <a:pt x="533253" y="379000"/>
                    <a:pt x="531158" y="381381"/>
                  </a:cubicBezTo>
                  <a:cubicBezTo>
                    <a:pt x="482390" y="436150"/>
                    <a:pt x="405523" y="445199"/>
                    <a:pt x="346277" y="442151"/>
                  </a:cubicBezTo>
                  <a:cubicBezTo>
                    <a:pt x="358850" y="453009"/>
                    <a:pt x="371900" y="468154"/>
                    <a:pt x="383996" y="489299"/>
                  </a:cubicBezTo>
                  <a:cubicBezTo>
                    <a:pt x="385711" y="492252"/>
                    <a:pt x="385616" y="495872"/>
                    <a:pt x="383996" y="498824"/>
                  </a:cubicBezTo>
                  <a:cubicBezTo>
                    <a:pt x="382282" y="501777"/>
                    <a:pt x="379139" y="503587"/>
                    <a:pt x="375805" y="503587"/>
                  </a:cubicBezTo>
                  <a:close/>
                  <a:moveTo>
                    <a:pt x="266839" y="425291"/>
                  </a:moveTo>
                  <a:lnTo>
                    <a:pt x="266839" y="425291"/>
                  </a:lnTo>
                  <a:cubicBezTo>
                    <a:pt x="269982" y="425291"/>
                    <a:pt x="272935" y="426911"/>
                    <a:pt x="274745" y="429482"/>
                  </a:cubicBezTo>
                  <a:cubicBezTo>
                    <a:pt x="275126" y="429959"/>
                    <a:pt x="305320" y="474155"/>
                    <a:pt x="357326" y="483013"/>
                  </a:cubicBezTo>
                  <a:cubicBezTo>
                    <a:pt x="337038" y="454247"/>
                    <a:pt x="315607" y="442246"/>
                    <a:pt x="300272" y="437293"/>
                  </a:cubicBezTo>
                  <a:cubicBezTo>
                    <a:pt x="295509" y="435769"/>
                    <a:pt x="292747" y="430816"/>
                    <a:pt x="293890" y="426053"/>
                  </a:cubicBezTo>
                  <a:cubicBezTo>
                    <a:pt x="295033" y="421196"/>
                    <a:pt x="299700" y="418052"/>
                    <a:pt x="304558" y="418814"/>
                  </a:cubicBezTo>
                  <a:cubicBezTo>
                    <a:pt x="356279" y="426720"/>
                    <a:pt x="448195" y="431483"/>
                    <a:pt x="505821" y="379667"/>
                  </a:cubicBezTo>
                  <a:cubicBezTo>
                    <a:pt x="446480" y="363950"/>
                    <a:pt x="383615" y="368999"/>
                    <a:pt x="327323" y="394335"/>
                  </a:cubicBezTo>
                  <a:cubicBezTo>
                    <a:pt x="322655" y="396431"/>
                    <a:pt x="317226" y="394526"/>
                    <a:pt x="314940" y="389954"/>
                  </a:cubicBezTo>
                  <a:cubicBezTo>
                    <a:pt x="312654" y="385477"/>
                    <a:pt x="314273" y="379952"/>
                    <a:pt x="318655" y="377381"/>
                  </a:cubicBezTo>
                  <a:cubicBezTo>
                    <a:pt x="361422" y="352615"/>
                    <a:pt x="459911" y="284607"/>
                    <a:pt x="482009" y="172783"/>
                  </a:cubicBezTo>
                  <a:cubicBezTo>
                    <a:pt x="374662" y="219456"/>
                    <a:pt x="327608" y="292132"/>
                    <a:pt x="308844" y="332423"/>
                  </a:cubicBezTo>
                  <a:cubicBezTo>
                    <a:pt x="306749" y="336899"/>
                    <a:pt x="301510" y="339090"/>
                    <a:pt x="296843" y="337280"/>
                  </a:cubicBezTo>
                  <a:cubicBezTo>
                    <a:pt x="292175" y="335471"/>
                    <a:pt x="289699" y="330422"/>
                    <a:pt x="291032" y="325660"/>
                  </a:cubicBezTo>
                  <a:cubicBezTo>
                    <a:pt x="307320" y="270224"/>
                    <a:pt x="324846" y="160306"/>
                    <a:pt x="266648" y="31242"/>
                  </a:cubicBezTo>
                  <a:cubicBezTo>
                    <a:pt x="208451" y="160306"/>
                    <a:pt x="225977" y="270224"/>
                    <a:pt x="242264" y="325660"/>
                  </a:cubicBezTo>
                  <a:cubicBezTo>
                    <a:pt x="243693" y="330422"/>
                    <a:pt x="241121" y="335471"/>
                    <a:pt x="236549" y="337280"/>
                  </a:cubicBezTo>
                  <a:cubicBezTo>
                    <a:pt x="231882" y="338995"/>
                    <a:pt x="226643" y="336899"/>
                    <a:pt x="224548" y="332423"/>
                  </a:cubicBezTo>
                  <a:cubicBezTo>
                    <a:pt x="205498" y="292037"/>
                    <a:pt x="158159" y="219266"/>
                    <a:pt x="51288" y="173165"/>
                  </a:cubicBezTo>
                  <a:cubicBezTo>
                    <a:pt x="73481" y="284607"/>
                    <a:pt x="171875" y="352615"/>
                    <a:pt x="214642" y="377381"/>
                  </a:cubicBezTo>
                  <a:cubicBezTo>
                    <a:pt x="219023" y="379952"/>
                    <a:pt x="220643" y="385477"/>
                    <a:pt x="218357" y="389954"/>
                  </a:cubicBezTo>
                  <a:cubicBezTo>
                    <a:pt x="216071" y="394430"/>
                    <a:pt x="210641" y="396335"/>
                    <a:pt x="205974" y="394335"/>
                  </a:cubicBezTo>
                  <a:cubicBezTo>
                    <a:pt x="149586" y="368999"/>
                    <a:pt x="86816" y="363950"/>
                    <a:pt x="27476" y="379667"/>
                  </a:cubicBezTo>
                  <a:cubicBezTo>
                    <a:pt x="88817" y="434816"/>
                    <a:pt x="187305" y="425482"/>
                    <a:pt x="228644" y="418433"/>
                  </a:cubicBezTo>
                  <a:cubicBezTo>
                    <a:pt x="233597" y="417576"/>
                    <a:pt x="238264" y="420719"/>
                    <a:pt x="239502" y="425577"/>
                  </a:cubicBezTo>
                  <a:cubicBezTo>
                    <a:pt x="240740" y="430435"/>
                    <a:pt x="237978" y="435388"/>
                    <a:pt x="233216" y="436912"/>
                  </a:cubicBezTo>
                  <a:cubicBezTo>
                    <a:pt x="220643" y="441008"/>
                    <a:pt x="197878" y="452247"/>
                    <a:pt x="176256" y="482632"/>
                  </a:cubicBezTo>
                  <a:cubicBezTo>
                    <a:pt x="228263" y="473774"/>
                    <a:pt x="258457" y="429863"/>
                    <a:pt x="258838" y="429387"/>
                  </a:cubicBezTo>
                  <a:cubicBezTo>
                    <a:pt x="260648" y="426815"/>
                    <a:pt x="263600" y="425196"/>
                    <a:pt x="266744" y="4251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0" name="Graphic 49" descr="Marker outline">
            <a:extLst>
              <a:ext uri="{FF2B5EF4-FFF2-40B4-BE49-F238E27FC236}">
                <a16:creationId xmlns:a16="http://schemas.microsoft.com/office/drawing/2014/main" id="{5C67F391-4882-1F23-DC31-975B57B4234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08011" y="5154753"/>
            <a:ext cx="567771" cy="567771"/>
          </a:xfrm>
          <a:prstGeom prst="rect">
            <a:avLst/>
          </a:prstGeom>
        </p:spPr>
      </p:pic>
      <p:pic>
        <p:nvPicPr>
          <p:cNvPr id="37" name="Graphic 36" descr="Right pointing backhand index outline">
            <a:extLst>
              <a:ext uri="{FF2B5EF4-FFF2-40B4-BE49-F238E27FC236}">
                <a16:creationId xmlns:a16="http://schemas.microsoft.com/office/drawing/2014/main" id="{552D80F7-8C21-CDA5-C242-117B7CDF61A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7599" y="3201919"/>
            <a:ext cx="516155" cy="5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3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39">
            <a:extLst>
              <a:ext uri="{FF2B5EF4-FFF2-40B4-BE49-F238E27FC236}">
                <a16:creationId xmlns:a16="http://schemas.microsoft.com/office/drawing/2014/main" id="{947068A9-7AAF-65E4-516A-0B3D146DA8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2732" y="-1"/>
            <a:ext cx="8969265" cy="5751888"/>
          </a:xfrm>
          <a:custGeom>
            <a:avLst/>
            <a:gdLst>
              <a:gd name="connsiteX0" fmla="*/ 0 w 8629770"/>
              <a:gd name="connsiteY0" fmla="*/ 0 h 5751887"/>
              <a:gd name="connsiteX1" fmla="*/ 8629770 w 8629770"/>
              <a:gd name="connsiteY1" fmla="*/ 0 h 5751887"/>
              <a:gd name="connsiteX2" fmla="*/ 8629770 w 8629770"/>
              <a:gd name="connsiteY2" fmla="*/ 5751887 h 5751887"/>
              <a:gd name="connsiteX3" fmla="*/ 958667 w 8629770"/>
              <a:gd name="connsiteY3" fmla="*/ 5751887 h 5751887"/>
              <a:gd name="connsiteX4" fmla="*/ 0 w 8629770"/>
              <a:gd name="connsiteY4" fmla="*/ 4793220 h 575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9770" h="5751887">
                <a:moveTo>
                  <a:pt x="0" y="0"/>
                </a:moveTo>
                <a:lnTo>
                  <a:pt x="8629770" y="0"/>
                </a:lnTo>
                <a:lnTo>
                  <a:pt x="8629770" y="5751887"/>
                </a:lnTo>
                <a:lnTo>
                  <a:pt x="958667" y="5751887"/>
                </a:lnTo>
                <a:cubicBezTo>
                  <a:pt x="429210" y="5751887"/>
                  <a:pt x="0" y="5322677"/>
                  <a:pt x="0" y="47932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60CDFD-C19E-8827-07AA-4A73B5D1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69" y="1300391"/>
            <a:ext cx="2426234" cy="1557109"/>
          </a:xfrm>
        </p:spPr>
        <p:txBody>
          <a:bodyPr/>
          <a:lstStyle/>
          <a:p>
            <a:r>
              <a:rPr lang="en-US" sz="3200" dirty="0"/>
              <a:t>Macro Consumer Outlook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0A09D-0266-55E5-CB0E-FE279A6FD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5661C-A324-C6A4-9D89-85417CF35040}"/>
              </a:ext>
            </a:extLst>
          </p:cNvPr>
          <p:cNvGrpSpPr/>
          <p:nvPr/>
        </p:nvGrpSpPr>
        <p:grpSpPr>
          <a:xfrm>
            <a:off x="10143460" y="0"/>
            <a:ext cx="2048538" cy="574158"/>
            <a:chOff x="10143460" y="0"/>
            <a:chExt cx="2048538" cy="574158"/>
          </a:xfrm>
        </p:grpSpPr>
        <p:sp>
          <p:nvSpPr>
            <p:cNvPr id="10" name="Round Single Corner Rectangle 9">
              <a:extLst>
                <a:ext uri="{FF2B5EF4-FFF2-40B4-BE49-F238E27FC236}">
                  <a16:creationId xmlns:a16="http://schemas.microsoft.com/office/drawing/2014/main" id="{89E0D028-D951-063C-A2CF-F84905437AE0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7E7BC24-4F97-890F-5FFF-B783E8C3E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06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B57664E-2FD2-1483-15C5-76D09A31E30C}"/>
              </a:ext>
            </a:extLst>
          </p:cNvPr>
          <p:cNvCxnSpPr/>
          <p:nvPr/>
        </p:nvCxnSpPr>
        <p:spPr>
          <a:xfrm>
            <a:off x="2440092" y="2858869"/>
            <a:ext cx="0" cy="2463788"/>
          </a:xfrm>
          <a:prstGeom prst="line">
            <a:avLst/>
          </a:prstGeom>
          <a:ln w="19050">
            <a:solidFill>
              <a:schemeClr val="accent1">
                <a:alpha val="91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E199CDF-EB2A-813B-4ACD-78EE15761D05}"/>
              </a:ext>
            </a:extLst>
          </p:cNvPr>
          <p:cNvCxnSpPr/>
          <p:nvPr/>
        </p:nvCxnSpPr>
        <p:spPr>
          <a:xfrm>
            <a:off x="5267375" y="2858869"/>
            <a:ext cx="0" cy="2463788"/>
          </a:xfrm>
          <a:prstGeom prst="line">
            <a:avLst/>
          </a:prstGeom>
          <a:ln w="19050">
            <a:solidFill>
              <a:schemeClr val="accent1">
                <a:alpha val="91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7243D120-E862-5298-8D07-8C08080F1140}"/>
              </a:ext>
            </a:extLst>
          </p:cNvPr>
          <p:cNvGraphicFramePr/>
          <p:nvPr/>
        </p:nvGraphicFramePr>
        <p:xfrm>
          <a:off x="453304" y="1468315"/>
          <a:ext cx="11412875" cy="4222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13" y="588701"/>
            <a:ext cx="11216640" cy="400110"/>
          </a:xfrm>
        </p:spPr>
        <p:txBody>
          <a:bodyPr/>
          <a:lstStyle/>
          <a:p>
            <a:r>
              <a:rPr lang="en-US" sz="2200"/>
              <a:t>Majority Are Optimistic The Worst of COVID Is Finally Behind Us 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AC65F6B-F8FB-8ACF-3ACD-531753451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DACC3-9742-4940-92E6-4CAB853A3218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ibre Franklin SemiBold" pitchFamily="2" charset="77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re Franklin SemiBold" pitchFamily="2" charset="77"/>
              <a:ea typeface="+mn-e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395C0B9-184B-EE0E-E565-B5845C5CB7D3}"/>
              </a:ext>
            </a:extLst>
          </p:cNvPr>
          <p:cNvSpPr txBox="1"/>
          <p:nvPr/>
        </p:nvSpPr>
        <p:spPr>
          <a:xfrm>
            <a:off x="9880818" y="5322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0625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477689" y="1345505"/>
            <a:ext cx="7041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Medium" pitchFamily="2" charset="77"/>
                <a:ea typeface="+mn-ea"/>
                <a:cs typeface="+mn-cs"/>
              </a:rPr>
              <a:t>Do you believe the worst of COVID-19 is behind us or is the worst still ahead of us?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EBED84-C4A4-110B-1B55-9F809416A4F0}"/>
              </a:ext>
            </a:extLst>
          </p:cNvPr>
          <p:cNvSpPr txBox="1"/>
          <p:nvPr/>
        </p:nvSpPr>
        <p:spPr>
          <a:xfrm>
            <a:off x="477689" y="5779787"/>
            <a:ext cx="1065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Libre Franklin" pitchFamily="2" charset="77"/>
                <a:ea typeface="+mn-ea"/>
                <a:cs typeface="+mn-cs"/>
              </a:rPr>
              <a:t>Source: Harris Poll COVID19 Tracker Wave 119 (6/3-6/5/22)</a:t>
            </a: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Libre Franklin" pitchFamily="2" charset="77"/>
                <a:ea typeface="+mn-ea"/>
                <a:cs typeface="+mn-cs"/>
              </a:rPr>
              <a:t>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Libre Franklin" pitchFamily="2" charset="77"/>
                <a:ea typeface="+mn-ea"/>
                <a:cs typeface="+mn-cs"/>
              </a:rPr>
              <a:t>BASE: GENERAL PUBLIC W119 (n=1994)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Libre Franklin" pitchFamily="2" charset="77"/>
                <a:ea typeface="+mn-ea"/>
                <a:cs typeface="+mn-cs"/>
              </a:rPr>
              <a:t>CFP03. Do you believe the worst of COVID-19 is behind us or is the worst still ahead of us?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535A6BA-466A-725D-FD15-0F87F041B257}"/>
              </a:ext>
            </a:extLst>
          </p:cNvPr>
          <p:cNvSpPr txBox="1">
            <a:spLocks/>
          </p:cNvSpPr>
          <p:nvPr/>
        </p:nvSpPr>
        <p:spPr>
          <a:xfrm>
            <a:off x="453304" y="265504"/>
            <a:ext cx="3362557" cy="25265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2"/>
                </a:solidFill>
                <a:latin typeface="Libre Franklin SemiBold" pitchFamily="2" charset="77"/>
                <a:ea typeface="+mj-ea"/>
                <a:cs typeface="Libre Franklin SemiBold" pitchFamily="2" charset="77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60625E"/>
                </a:solidFill>
                <a:effectLst/>
                <a:uLnTx/>
                <a:uFillTx/>
                <a:latin typeface="Libre Franklin SemiBold" pitchFamily="2" charset="77"/>
                <a:ea typeface="+mj-ea"/>
              </a:rPr>
              <a:t>THE HARRIS POLL: COVID-19 IN THE U.S.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76F72B2-32C2-0D18-0575-DDCD28D8EF5D}"/>
              </a:ext>
            </a:extLst>
          </p:cNvPr>
          <p:cNvSpPr/>
          <p:nvPr/>
        </p:nvSpPr>
        <p:spPr>
          <a:xfrm>
            <a:off x="474324" y="1979765"/>
            <a:ext cx="9077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DC281E"/>
                </a:solidFill>
                <a:effectLst/>
                <a:uLnTx/>
                <a:uFillTx/>
                <a:latin typeface="Libre Franklin SemiBold" pitchFamily="2" charset="77"/>
                <a:ea typeface="+mn-ea"/>
                <a:cs typeface="+mn-cs"/>
              </a:rPr>
              <a:t>Worst is ahead of us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95225AE-384E-1F1B-A0D0-25F460A48EE8}"/>
              </a:ext>
            </a:extLst>
          </p:cNvPr>
          <p:cNvSpPr/>
          <p:nvPr/>
        </p:nvSpPr>
        <p:spPr>
          <a:xfrm>
            <a:off x="474324" y="3758154"/>
            <a:ext cx="7946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81BA"/>
                </a:solidFill>
                <a:effectLst/>
                <a:uLnTx/>
                <a:uFillTx/>
                <a:latin typeface="Libre Franklin SemiBold" pitchFamily="2" charset="77"/>
                <a:ea typeface="+mn-ea"/>
                <a:cs typeface="+mn-cs"/>
              </a:rPr>
              <a:t>Worst is behind us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E84496-560B-6113-DF01-70E7F9664E22}"/>
              </a:ext>
            </a:extLst>
          </p:cNvPr>
          <p:cNvSpPr txBox="1"/>
          <p:nvPr/>
        </p:nvSpPr>
        <p:spPr>
          <a:xfrm>
            <a:off x="5351455" y="4808442"/>
            <a:ext cx="124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SemiBold" pitchFamily="2" charset="77"/>
                <a:ea typeface="+mn-ea"/>
                <a:cs typeface="+mn-cs"/>
              </a:rPr>
              <a:t>Omicron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SemiBold" pitchFamily="2" charset="77"/>
                <a:ea typeface="+mn-ea"/>
                <a:cs typeface="+mn-cs"/>
              </a:rPr>
              <a:t>outbreak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9B8427-9977-9475-08FC-6C55AF9F4FFF}"/>
              </a:ext>
            </a:extLst>
          </p:cNvPr>
          <p:cNvSpPr txBox="1"/>
          <p:nvPr/>
        </p:nvSpPr>
        <p:spPr>
          <a:xfrm>
            <a:off x="2524172" y="4623776"/>
            <a:ext cx="124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SemiBold" pitchFamily="2" charset="77"/>
                <a:ea typeface="+mn-ea"/>
                <a:cs typeface="+mn-cs"/>
              </a:rPr>
              <a:t>CDC reports COVID cases stabilizing</a:t>
            </a:r>
          </a:p>
        </p:txBody>
      </p:sp>
    </p:spTree>
    <p:extLst>
      <p:ext uri="{BB962C8B-B14F-4D97-AF65-F5344CB8AC3E}">
        <p14:creationId xmlns:p14="http://schemas.microsoft.com/office/powerpoint/2010/main" val="3668654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Chart 93">
            <a:extLst>
              <a:ext uri="{FF2B5EF4-FFF2-40B4-BE49-F238E27FC236}">
                <a16:creationId xmlns:a16="http://schemas.microsoft.com/office/drawing/2014/main" id="{7C3A26FD-2ACA-737D-DD38-742CB30C5215}"/>
              </a:ext>
            </a:extLst>
          </p:cNvPr>
          <p:cNvGraphicFramePr/>
          <p:nvPr/>
        </p:nvGraphicFramePr>
        <p:xfrm>
          <a:off x="101140" y="1202096"/>
          <a:ext cx="11620514" cy="5255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3" name="Chart 92">
            <a:extLst>
              <a:ext uri="{FF2B5EF4-FFF2-40B4-BE49-F238E27FC236}">
                <a16:creationId xmlns:a16="http://schemas.microsoft.com/office/drawing/2014/main" id="{B4B3972B-C842-65C6-5FBA-86CB4EBC6F62}"/>
              </a:ext>
            </a:extLst>
          </p:cNvPr>
          <p:cNvGraphicFramePr/>
          <p:nvPr/>
        </p:nvGraphicFramePr>
        <p:xfrm>
          <a:off x="-551334" y="1319022"/>
          <a:ext cx="12272988" cy="4390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BEC5F3D-BB89-3607-3188-D87A013BCD1F}"/>
              </a:ext>
            </a:extLst>
          </p:cNvPr>
          <p:cNvGraphicFramePr/>
          <p:nvPr/>
        </p:nvGraphicFramePr>
        <p:xfrm>
          <a:off x="402396" y="1013472"/>
          <a:ext cx="5551533" cy="1297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04" y="561936"/>
            <a:ext cx="11216640" cy="400110"/>
          </a:xfrm>
        </p:spPr>
        <p:txBody>
          <a:bodyPr/>
          <a:lstStyle/>
          <a:p>
            <a:r>
              <a:rPr lang="en-US" sz="2200" dirty="0"/>
              <a:t>But With Wall Street In A Bear Market, The Economy Is The #1 Fear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235572D-3375-6611-8BF0-2DAC114B18DD}"/>
              </a:ext>
            </a:extLst>
          </p:cNvPr>
          <p:cNvSpPr txBox="1"/>
          <p:nvPr/>
        </p:nvSpPr>
        <p:spPr>
          <a:xfrm>
            <a:off x="453304" y="2098308"/>
            <a:ext cx="7041339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Medium" pitchFamily="2" charset="77"/>
                <a:ea typeface="+mn-ea"/>
                <a:cs typeface="+mn-cs"/>
              </a:rPr>
              <a:t>Trended Fear Curves During COVID-19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535A6BA-466A-725D-FD15-0F87F041B257}"/>
              </a:ext>
            </a:extLst>
          </p:cNvPr>
          <p:cNvSpPr txBox="1">
            <a:spLocks/>
          </p:cNvSpPr>
          <p:nvPr/>
        </p:nvSpPr>
        <p:spPr>
          <a:xfrm>
            <a:off x="453304" y="265504"/>
            <a:ext cx="3362557" cy="25265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2"/>
                </a:solidFill>
                <a:latin typeface="Libre Franklin SemiBold" pitchFamily="2" charset="77"/>
                <a:ea typeface="+mj-ea"/>
                <a:cs typeface="Libre Franklin SemiBold" pitchFamily="2" charset="77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0625E"/>
                </a:solidFill>
                <a:effectLst/>
                <a:uLnTx/>
                <a:uFillTx/>
                <a:latin typeface="Libre Franklin SemiBold" pitchFamily="2" charset="77"/>
                <a:ea typeface="+mj-ea"/>
              </a:rPr>
              <a:t>THE HARRIS POLL: COVID-19 IN THE U.S.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F188048-891D-1C7D-BFE3-EF0446950808}"/>
              </a:ext>
            </a:extLst>
          </p:cNvPr>
          <p:cNvSpPr/>
          <p:nvPr/>
        </p:nvSpPr>
        <p:spPr>
          <a:xfrm>
            <a:off x="9372718" y="3973909"/>
            <a:ext cx="10310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Monkeypox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942846C-4D89-5908-93F7-2556A114A6CF}"/>
              </a:ext>
            </a:extLst>
          </p:cNvPr>
          <p:cNvSpPr txBox="1"/>
          <p:nvPr/>
        </p:nvSpPr>
        <p:spPr>
          <a:xfrm>
            <a:off x="-246709" y="2592781"/>
            <a:ext cx="1749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AC7C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Fear of new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AC7C3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variant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CBE9203-E524-62A4-BEFD-A4372BDB5408}"/>
              </a:ext>
            </a:extLst>
          </p:cNvPr>
          <p:cNvSpPr txBox="1"/>
          <p:nvPr/>
        </p:nvSpPr>
        <p:spPr>
          <a:xfrm>
            <a:off x="11717149" y="2178888"/>
            <a:ext cx="505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DC281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-2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B227F91-6D66-F415-85C7-9723B9C76A1E}"/>
              </a:ext>
            </a:extLst>
          </p:cNvPr>
          <p:cNvSpPr txBox="1"/>
          <p:nvPr/>
        </p:nvSpPr>
        <p:spPr>
          <a:xfrm>
            <a:off x="-1317118" y="3238570"/>
            <a:ext cx="2846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76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Fear global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76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recession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B409234-F395-FE8A-1CF4-666E5EB28A10}"/>
              </a:ext>
            </a:extLst>
          </p:cNvPr>
          <p:cNvSpPr txBox="1"/>
          <p:nvPr/>
        </p:nvSpPr>
        <p:spPr>
          <a:xfrm>
            <a:off x="-91277" y="4088828"/>
            <a:ext cx="1631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73B6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Fear returning to public activity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49B6D3B-BE0D-B0B0-5DCA-598B1C836EEE}"/>
              </a:ext>
            </a:extLst>
          </p:cNvPr>
          <p:cNvSpPr txBox="1"/>
          <p:nvPr/>
        </p:nvSpPr>
        <p:spPr>
          <a:xfrm>
            <a:off x="-444826" y="3683270"/>
            <a:ext cx="1998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1B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Fear healthcare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1B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shortage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5E27DA1-D95F-28C5-A50E-6F074D887C3A}"/>
              </a:ext>
            </a:extLst>
          </p:cNvPr>
          <p:cNvSpPr txBox="1"/>
          <p:nvPr/>
        </p:nvSpPr>
        <p:spPr>
          <a:xfrm>
            <a:off x="297711" y="4845706"/>
            <a:ext cx="1286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0625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Fear of dying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B24A470-9076-5E3A-6E67-3833FA517D41}"/>
              </a:ext>
            </a:extLst>
          </p:cNvPr>
          <p:cNvSpPr txBox="1"/>
          <p:nvPr/>
        </p:nvSpPr>
        <p:spPr>
          <a:xfrm>
            <a:off x="-111266" y="4536239"/>
            <a:ext cx="1671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0D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Fear losing job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9821AF6-2C4F-30CB-820E-70D2286AC20E}"/>
              </a:ext>
            </a:extLst>
          </p:cNvPr>
          <p:cNvSpPr txBox="1"/>
          <p:nvPr/>
        </p:nvSpPr>
        <p:spPr>
          <a:xfrm>
            <a:off x="11751333" y="5413242"/>
            <a:ext cx="410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0625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-3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32E051C-0E46-0715-221E-078D97290598}"/>
              </a:ext>
            </a:extLst>
          </p:cNvPr>
          <p:cNvSpPr txBox="1"/>
          <p:nvPr/>
        </p:nvSpPr>
        <p:spPr>
          <a:xfrm>
            <a:off x="11693383" y="4358539"/>
            <a:ext cx="548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0D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+2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D9E78E9-3774-F050-0935-2D645DEAC3E2}"/>
              </a:ext>
            </a:extLst>
          </p:cNvPr>
          <p:cNvSpPr txBox="1"/>
          <p:nvPr/>
        </p:nvSpPr>
        <p:spPr>
          <a:xfrm>
            <a:off x="11708155" y="4063196"/>
            <a:ext cx="417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73B6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+3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784AE99-D957-A639-06C8-DD7B446111A8}"/>
              </a:ext>
            </a:extLst>
          </p:cNvPr>
          <p:cNvSpPr txBox="1"/>
          <p:nvPr/>
        </p:nvSpPr>
        <p:spPr>
          <a:xfrm>
            <a:off x="11717149" y="3002729"/>
            <a:ext cx="548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1B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+2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0A0CEC5-C6AC-F0C5-1130-E179DF6E664D}"/>
              </a:ext>
            </a:extLst>
          </p:cNvPr>
          <p:cNvSpPr txBox="1"/>
          <p:nvPr/>
        </p:nvSpPr>
        <p:spPr>
          <a:xfrm>
            <a:off x="11236029" y="1306993"/>
            <a:ext cx="1007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Wave Change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BE1416F-3BD1-02D5-7BBA-B2F96B9795F9}"/>
              </a:ext>
            </a:extLst>
          </p:cNvPr>
          <p:cNvSpPr txBox="1"/>
          <p:nvPr/>
        </p:nvSpPr>
        <p:spPr>
          <a:xfrm>
            <a:off x="11736228" y="3144698"/>
            <a:ext cx="505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476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+1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E1D5D8E-50B7-73E4-B53F-3CAB62A30EAC}"/>
              </a:ext>
            </a:extLst>
          </p:cNvPr>
          <p:cNvSpPr txBox="1"/>
          <p:nvPr/>
        </p:nvSpPr>
        <p:spPr>
          <a:xfrm>
            <a:off x="11733556" y="3472580"/>
            <a:ext cx="410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DC281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+2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49D8100-D1BA-0516-5CF8-0226E5352C68}"/>
              </a:ext>
            </a:extLst>
          </p:cNvPr>
          <p:cNvSpPr txBox="1"/>
          <p:nvPr/>
        </p:nvSpPr>
        <p:spPr>
          <a:xfrm>
            <a:off x="-62202" y="2991795"/>
            <a:ext cx="1522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DC281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Fear of new wave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7CF54A3-D86D-AB28-156A-6C262B926BA2}"/>
              </a:ext>
            </a:extLst>
          </p:cNvPr>
          <p:cNvSpPr txBox="1"/>
          <p:nvPr/>
        </p:nvSpPr>
        <p:spPr>
          <a:xfrm>
            <a:off x="11724142" y="3340183"/>
            <a:ext cx="410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+2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C6204FC-62E2-1633-CB01-08714FBA71B3}"/>
              </a:ext>
            </a:extLst>
          </p:cNvPr>
          <p:cNvSpPr txBox="1"/>
          <p:nvPr/>
        </p:nvSpPr>
        <p:spPr>
          <a:xfrm>
            <a:off x="11705091" y="1926762"/>
            <a:ext cx="505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E66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+1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F5422EFC-40CD-B04C-9E94-570F7FB5FFD2}"/>
              </a:ext>
            </a:extLst>
          </p:cNvPr>
          <p:cNvSpPr/>
          <p:nvPr/>
        </p:nvSpPr>
        <p:spPr>
          <a:xfrm>
            <a:off x="5552023" y="1837158"/>
            <a:ext cx="1957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E66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Economy, inflation, jobs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2F0400A-6ABC-C753-5815-2A82C788C5B8}"/>
              </a:ext>
            </a:extLst>
          </p:cNvPr>
          <p:cNvSpPr/>
          <p:nvPr/>
        </p:nvSpPr>
        <p:spPr>
          <a:xfrm>
            <a:off x="6201945" y="2066075"/>
            <a:ext cx="1307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2409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War on Ukraine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2D1D4D2-8D4D-6583-14AC-03AD0B8864B5}"/>
              </a:ext>
            </a:extLst>
          </p:cNvPr>
          <p:cNvSpPr/>
          <p:nvPr/>
        </p:nvSpPr>
        <p:spPr>
          <a:xfrm>
            <a:off x="6589048" y="2317388"/>
            <a:ext cx="1079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DC281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Crime Rates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729D2BA-DD52-8FB1-62C9-FBBB0418F752}"/>
              </a:ext>
            </a:extLst>
          </p:cNvPr>
          <p:cNvSpPr/>
          <p:nvPr/>
        </p:nvSpPr>
        <p:spPr>
          <a:xfrm>
            <a:off x="5852196" y="2528975"/>
            <a:ext cx="18159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73B6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Political Divisiveness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5C5838D-8B73-AC25-C3C5-A6377D00D317}"/>
              </a:ext>
            </a:extLst>
          </p:cNvPr>
          <p:cNvSpPr txBox="1"/>
          <p:nvPr/>
        </p:nvSpPr>
        <p:spPr>
          <a:xfrm>
            <a:off x="11730306" y="2812241"/>
            <a:ext cx="505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2409B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-4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69938A7-75B8-6A6A-6FFD-B74BE63BAB2F}"/>
              </a:ext>
            </a:extLst>
          </p:cNvPr>
          <p:cNvSpPr txBox="1"/>
          <p:nvPr/>
        </p:nvSpPr>
        <p:spPr>
          <a:xfrm>
            <a:off x="11738959" y="2612847"/>
            <a:ext cx="505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673B6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-2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47F49CA-C262-C9FE-8589-3F469BC171F1}"/>
              </a:ext>
            </a:extLst>
          </p:cNvPr>
          <p:cNvSpPr txBox="1"/>
          <p:nvPr/>
        </p:nvSpPr>
        <p:spPr>
          <a:xfrm>
            <a:off x="11761363" y="4216335"/>
            <a:ext cx="505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177A99A-E6F5-D566-49A2-D4554571B935}"/>
              </a:ext>
            </a:extLst>
          </p:cNvPr>
          <p:cNvSpPr txBox="1"/>
          <p:nvPr/>
        </p:nvSpPr>
        <p:spPr>
          <a:xfrm>
            <a:off x="5351388" y="5456427"/>
            <a:ext cx="124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SemiBold" pitchFamily="2" charset="77"/>
                <a:ea typeface="+mn-ea"/>
                <a:cs typeface="+mn-cs"/>
              </a:rPr>
              <a:t>Omicron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re Franklin SemiBold" pitchFamily="2" charset="77"/>
                <a:ea typeface="+mn-ea"/>
                <a:cs typeface="+mn-cs"/>
              </a:rPr>
              <a:t>outbreak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70E6F305-F951-94C6-BDD5-9D63BC2938CA}"/>
              </a:ext>
            </a:extLst>
          </p:cNvPr>
          <p:cNvCxnSpPr>
            <a:cxnSpLocks/>
          </p:cNvCxnSpPr>
          <p:nvPr/>
        </p:nvCxnSpPr>
        <p:spPr>
          <a:xfrm>
            <a:off x="5267308" y="2531175"/>
            <a:ext cx="0" cy="3439467"/>
          </a:xfrm>
          <a:prstGeom prst="line">
            <a:avLst/>
          </a:prstGeom>
          <a:ln w="19050">
            <a:solidFill>
              <a:schemeClr val="accent1">
                <a:alpha val="91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578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13" y="587486"/>
            <a:ext cx="11216640" cy="400110"/>
          </a:xfrm>
        </p:spPr>
        <p:txBody>
          <a:bodyPr/>
          <a:lstStyle/>
          <a:p>
            <a:r>
              <a:rPr lang="en-US" sz="2200" dirty="0"/>
              <a:t>The Majority Say the Worst of Inflation is Still Ahead</a:t>
            </a: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9AC65F6B-F8FB-8ACF-3ACD-531753451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DACC3-9742-4940-92E6-4CAB853A3218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3535A6BA-466A-725D-FD15-0F87F041B257}"/>
              </a:ext>
            </a:extLst>
          </p:cNvPr>
          <p:cNvSpPr txBox="1">
            <a:spLocks/>
          </p:cNvSpPr>
          <p:nvPr/>
        </p:nvSpPr>
        <p:spPr>
          <a:xfrm>
            <a:off x="453304" y="265504"/>
            <a:ext cx="3362557" cy="25265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2"/>
                </a:solidFill>
                <a:latin typeface="Libre Franklin SemiBold" pitchFamily="2" charset="77"/>
                <a:ea typeface="+mj-ea"/>
                <a:cs typeface="Libre Franklin SemiBold" pitchFamily="2" charset="77"/>
              </a:defRPr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THE HARRIS POLL: COVID-19 IN THE U.S.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B0C227-41D4-4739-3D7E-99F2D6D6E797}"/>
              </a:ext>
            </a:extLst>
          </p:cNvPr>
          <p:cNvSpPr txBox="1"/>
          <p:nvPr/>
        </p:nvSpPr>
        <p:spPr>
          <a:xfrm>
            <a:off x="9880818" y="5322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C4764B-BF7C-FE3F-B8AF-B07C70E1CB14}"/>
              </a:ext>
            </a:extLst>
          </p:cNvPr>
          <p:cNvSpPr txBox="1"/>
          <p:nvPr/>
        </p:nvSpPr>
        <p:spPr>
          <a:xfrm>
            <a:off x="7500967" y="1421766"/>
            <a:ext cx="3500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In regard to inflation, do you think the worst is behind us or still ahead of us?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90A12C-5FE0-DFD5-9C44-E2E3041E3CC1}"/>
              </a:ext>
            </a:extLst>
          </p:cNvPr>
          <p:cNvSpPr txBox="1"/>
          <p:nvPr/>
        </p:nvSpPr>
        <p:spPr>
          <a:xfrm>
            <a:off x="537630" y="1345505"/>
            <a:ext cx="5710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How concerned are you about inflation rates?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369584-995B-A15C-2565-EE3B5BE83689}"/>
              </a:ext>
            </a:extLst>
          </p:cNvPr>
          <p:cNvSpPr txBox="1"/>
          <p:nvPr/>
        </p:nvSpPr>
        <p:spPr>
          <a:xfrm>
            <a:off x="477689" y="5683757"/>
            <a:ext cx="538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Libre Franklin" pitchFamily="2" charset="77"/>
              </a:rPr>
              <a:t>Source: Harris Poll COVID19 Tracker Wave 120 (6/10-6/12/22)</a:t>
            </a:r>
            <a:r>
              <a:rPr lang="en-US" sz="800" u="sng" dirty="0">
                <a:solidFill>
                  <a:schemeClr val="bg1">
                    <a:lumMod val="65000"/>
                  </a:schemeClr>
                </a:solidFill>
                <a:latin typeface="Libre Franklin" pitchFamily="2" charset="77"/>
              </a:rPr>
              <a:t> </a:t>
            </a:r>
          </a:p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65000"/>
                  </a:schemeClr>
                </a:solidFill>
                <a:latin typeface="Libre Franklin" pitchFamily="2" charset="77"/>
              </a:rPr>
              <a:t>BASE: GENERAL PUBLIC (n=1000); W120 (n=2018)</a:t>
            </a:r>
          </a:p>
          <a:p>
            <a:pPr lvl="0" defTabSz="914400">
              <a:defRPr/>
            </a:pP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Libre Franklin" pitchFamily="2" charset="77"/>
              </a:rPr>
              <a:t>INF16. In regard to inflation, do you think the worst is behind us or still ahead of us?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Libre Franklin" pitchFamily="2" charset="77"/>
              </a:rPr>
              <a:t>Q19. Switching topics, generally speaking, how concerned are you about inflation rates?</a:t>
            </a:r>
          </a:p>
          <a:p>
            <a:pPr lvl="0" defTabSz="914400">
              <a:defRPr/>
            </a:pPr>
            <a:endParaRPr lang="en-US" sz="800" dirty="0">
              <a:solidFill>
                <a:schemeClr val="bg1">
                  <a:lumMod val="65000"/>
                </a:schemeClr>
              </a:solidFill>
              <a:latin typeface="Libre Franklin" pitchFamily="2" charset="77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A00946-4681-8C6F-7620-2E6D638F314A}"/>
              </a:ext>
            </a:extLst>
          </p:cNvPr>
          <p:cNvGrpSpPr/>
          <p:nvPr/>
        </p:nvGrpSpPr>
        <p:grpSpPr>
          <a:xfrm>
            <a:off x="387037" y="1411701"/>
            <a:ext cx="5868894" cy="4359779"/>
            <a:chOff x="-186953" y="1507570"/>
            <a:chExt cx="5868894" cy="4359779"/>
          </a:xfrm>
        </p:grpSpPr>
        <p:graphicFrame>
          <p:nvGraphicFramePr>
            <p:cNvPr id="41" name="Chart 40">
              <a:extLst>
                <a:ext uri="{FF2B5EF4-FFF2-40B4-BE49-F238E27FC236}">
                  <a16:creationId xmlns:a16="http://schemas.microsoft.com/office/drawing/2014/main" id="{352348C4-DCCF-4D4B-1B07-78A4EE2205D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81441900"/>
                </p:ext>
              </p:extLst>
            </p:nvPr>
          </p:nvGraphicFramePr>
          <p:xfrm>
            <a:off x="-186953" y="1507570"/>
            <a:ext cx="5868894" cy="43597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4" name="Left Brace 43">
              <a:extLst>
                <a:ext uri="{FF2B5EF4-FFF2-40B4-BE49-F238E27FC236}">
                  <a16:creationId xmlns:a16="http://schemas.microsoft.com/office/drawing/2014/main" id="{D7C89956-7A1A-3984-CF63-ED840608833C}"/>
                </a:ext>
              </a:extLst>
            </p:cNvPr>
            <p:cNvSpPr/>
            <p:nvPr/>
          </p:nvSpPr>
          <p:spPr>
            <a:xfrm rot="10800000">
              <a:off x="3194720" y="2250041"/>
              <a:ext cx="782200" cy="2886582"/>
            </a:xfrm>
            <a:prstGeom prst="leftBrace">
              <a:avLst>
                <a:gd name="adj1" fmla="val 92634"/>
                <a:gd name="adj2" fmla="val 50000"/>
              </a:avLst>
            </a:prstGeom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6E03261-63B6-7D10-D185-BC26B13D5703}"/>
              </a:ext>
            </a:extLst>
          </p:cNvPr>
          <p:cNvCxnSpPr/>
          <p:nvPr/>
        </p:nvCxnSpPr>
        <p:spPr>
          <a:xfrm>
            <a:off x="5759576" y="3446584"/>
            <a:ext cx="1278662" cy="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F9D37C1-86F2-1297-F712-171DEC402554}"/>
              </a:ext>
            </a:extLst>
          </p:cNvPr>
          <p:cNvSpPr txBox="1"/>
          <p:nvPr/>
        </p:nvSpPr>
        <p:spPr>
          <a:xfrm>
            <a:off x="4645256" y="3149203"/>
            <a:ext cx="1355229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Libre Franklin" pitchFamily="2" charset="77"/>
              </a:rPr>
              <a:t>90%</a:t>
            </a:r>
            <a:endParaRPr lang="en-US" sz="1200" dirty="0">
              <a:solidFill>
                <a:schemeClr val="tx2">
                  <a:lumMod val="75000"/>
                </a:schemeClr>
              </a:solidFill>
              <a:latin typeface="Libre Franklin" pitchFamily="2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FA59DD8-AADF-826C-0AC5-5D3A7ACEF3CB}"/>
              </a:ext>
            </a:extLst>
          </p:cNvPr>
          <p:cNvSpPr txBox="1"/>
          <p:nvPr/>
        </p:nvSpPr>
        <p:spPr>
          <a:xfrm>
            <a:off x="4645256" y="3597422"/>
            <a:ext cx="2367253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Libre Franklin" pitchFamily="2" charset="77"/>
              </a:rPr>
              <a:t>concerned</a:t>
            </a:r>
            <a:endParaRPr lang="en-US" sz="900" dirty="0">
              <a:solidFill>
                <a:schemeClr val="tx2">
                  <a:lumMod val="75000"/>
                </a:schemeClr>
              </a:solidFill>
              <a:latin typeface="Libre Franklin" pitchFamily="2" charset="77"/>
            </a:endParaRP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4DFCAB88-3816-C107-CFD5-9B097895DE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8306223"/>
              </p:ext>
            </p:extLst>
          </p:nvPr>
        </p:nvGraphicFramePr>
        <p:xfrm>
          <a:off x="7061785" y="2611488"/>
          <a:ext cx="3831780" cy="2904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D09B08F6-41ED-BB2F-BED0-4C8614A5C9FD}"/>
              </a:ext>
            </a:extLst>
          </p:cNvPr>
          <p:cNvSpPr txBox="1"/>
          <p:nvPr/>
        </p:nvSpPr>
        <p:spPr>
          <a:xfrm>
            <a:off x="10407489" y="2738778"/>
            <a:ext cx="214845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Libre Franklin Medium" pitchFamily="2" charset="77"/>
              </a:rPr>
              <a:t>86% </a:t>
            </a:r>
            <a:r>
              <a:rPr lang="en-US" sz="1200" dirty="0">
                <a:latin typeface="Libre Franklin Medium" pitchFamily="2" charset="77"/>
              </a:rPr>
              <a:t>Boomers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Libre Franklin Medium" pitchFamily="2" charset="77"/>
              </a:rPr>
              <a:t>83% </a:t>
            </a:r>
            <a:r>
              <a:rPr lang="en-US" sz="1200" dirty="0">
                <a:latin typeface="Libre Franklin Medium" pitchFamily="2" charset="77"/>
              </a:rPr>
              <a:t>GOP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Libre Franklin Medium" pitchFamily="2" charset="77"/>
              </a:rPr>
              <a:t>81% </a:t>
            </a:r>
            <a:r>
              <a:rPr lang="en-US" sz="1200" dirty="0">
                <a:latin typeface="Libre Franklin Medium" pitchFamily="2" charset="77"/>
              </a:rPr>
              <a:t>&lt;50K HHI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A98F827-1187-847B-3C4D-DF4C057D66CD}"/>
              </a:ext>
            </a:extLst>
          </p:cNvPr>
          <p:cNvSpPr txBox="1"/>
          <p:nvPr/>
        </p:nvSpPr>
        <p:spPr>
          <a:xfrm>
            <a:off x="10416583" y="4063879"/>
            <a:ext cx="1131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Libre Franklin SemiBold" pitchFamily="2" charset="77"/>
                <a:cs typeface="Helvetica" panose="020B0604020202020204" pitchFamily="34" charset="0"/>
              </a:rPr>
              <a:t>The worst is behind us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3171C2-DF4D-85AF-130E-A3D85EF8DEF8}"/>
              </a:ext>
            </a:extLst>
          </p:cNvPr>
          <p:cNvGrpSpPr/>
          <p:nvPr/>
        </p:nvGrpSpPr>
        <p:grpSpPr>
          <a:xfrm>
            <a:off x="7191446" y="2266699"/>
            <a:ext cx="2964206" cy="472079"/>
            <a:chOff x="7688083" y="2091583"/>
            <a:chExt cx="2964206" cy="472079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1A6822-9790-391B-88DB-A0FFCF70874C}"/>
                </a:ext>
              </a:extLst>
            </p:cNvPr>
            <p:cNvSpPr txBox="1"/>
            <p:nvPr/>
          </p:nvSpPr>
          <p:spPr>
            <a:xfrm>
              <a:off x="7688083" y="2317441"/>
              <a:ext cx="22407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-3%-pts since 3/11/22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8AD9D37-AF84-AC1E-D2D0-B6FDFE40A5A5}"/>
                </a:ext>
              </a:extLst>
            </p:cNvPr>
            <p:cNvSpPr txBox="1"/>
            <p:nvPr/>
          </p:nvSpPr>
          <p:spPr>
            <a:xfrm>
              <a:off x="7688083" y="2091583"/>
              <a:ext cx="29642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lang="en-US" sz="1200" b="1" dirty="0">
                  <a:solidFill>
                    <a:schemeClr val="tx2">
                      <a:lumMod val="75000"/>
                    </a:schemeClr>
                  </a:solidFill>
                  <a:latin typeface="Libre Franklin SemiBold" pitchFamily="2" charset="77"/>
                  <a:cs typeface="Helvetica" panose="020B0604020202020204" pitchFamily="34" charset="0"/>
                </a:rPr>
                <a:t>The worst is still ahead of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410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3614-48DC-8915-566F-0B26E83A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13" y="581116"/>
            <a:ext cx="11216640" cy="400110"/>
          </a:xfrm>
        </p:spPr>
        <p:txBody>
          <a:bodyPr/>
          <a:lstStyle/>
          <a:p>
            <a:r>
              <a:rPr lang="en-US" sz="2200" dirty="0"/>
              <a:t>Inflation Is Impacting Consumers’ Ability to Afford Groceries Across Demographics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97B5A-0F7D-0D01-4403-A4C9657B3988}"/>
              </a:ext>
            </a:extLst>
          </p:cNvPr>
          <p:cNvGrpSpPr/>
          <p:nvPr/>
        </p:nvGrpSpPr>
        <p:grpSpPr>
          <a:xfrm>
            <a:off x="10155652" y="0"/>
            <a:ext cx="2048538" cy="574158"/>
            <a:chOff x="10143460" y="0"/>
            <a:chExt cx="2048538" cy="574158"/>
          </a:xfrm>
        </p:grpSpPr>
        <p:sp>
          <p:nvSpPr>
            <p:cNvPr id="5" name="Round Single Corner Rectangle 4">
              <a:extLst>
                <a:ext uri="{FF2B5EF4-FFF2-40B4-BE49-F238E27FC236}">
                  <a16:creationId xmlns:a16="http://schemas.microsoft.com/office/drawing/2014/main" id="{74C833D0-A278-3188-DD5B-33B5E016BAE3}"/>
                </a:ext>
              </a:extLst>
            </p:cNvPr>
            <p:cNvSpPr/>
            <p:nvPr/>
          </p:nvSpPr>
          <p:spPr>
            <a:xfrm rot="10800000">
              <a:off x="10143460" y="0"/>
              <a:ext cx="2048538" cy="574158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 err="1">
                <a:solidFill>
                  <a:schemeClr val="bg2"/>
                </a:solidFill>
              </a:endParaRPr>
            </a:p>
          </p:txBody>
        </p:sp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F94B31D-37FD-78FC-7285-C45E99AF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4391" y="130732"/>
              <a:ext cx="1526675" cy="312694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3535A6BA-466A-725D-FD15-0F87F041B257}"/>
              </a:ext>
            </a:extLst>
          </p:cNvPr>
          <p:cNvSpPr txBox="1">
            <a:spLocks/>
          </p:cNvSpPr>
          <p:nvPr/>
        </p:nvSpPr>
        <p:spPr>
          <a:xfrm>
            <a:off x="453304" y="265504"/>
            <a:ext cx="3362557" cy="25265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2"/>
                </a:solidFill>
                <a:latin typeface="Libre Franklin SemiBold" pitchFamily="2" charset="77"/>
                <a:ea typeface="+mj-ea"/>
                <a:cs typeface="Libre Franklin SemiBold" pitchFamily="2" charset="77"/>
              </a:defRPr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OAAA Q2 CONSUMER TRENDS FOR OOH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90A12C-5FE0-DFD5-9C44-E2E3041E3CC1}"/>
              </a:ext>
            </a:extLst>
          </p:cNvPr>
          <p:cNvSpPr txBox="1"/>
          <p:nvPr/>
        </p:nvSpPr>
        <p:spPr>
          <a:xfrm>
            <a:off x="537630" y="1345505"/>
            <a:ext cx="5710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Libre Franklin Medium" pitchFamily="2" charset="77"/>
              </a:rPr>
              <a:t>How much is inflation impacting your ability to afford groceries?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369584-995B-A15C-2565-EE3B5BE83689}"/>
              </a:ext>
            </a:extLst>
          </p:cNvPr>
          <p:cNvSpPr txBox="1"/>
          <p:nvPr/>
        </p:nvSpPr>
        <p:spPr>
          <a:xfrm>
            <a:off x="477689" y="5683757"/>
            <a:ext cx="5386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77">
              <a:defRPr/>
            </a:pPr>
            <a:r>
              <a:rPr lang="en-US" sz="800" u="sng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BASE: GENERAL PUBLIC (N=1000)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Q20. How much is inflation impacting your ability to afford groceries?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B5CC4051-01D1-BB5E-82E0-DBE20F0CCA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756606"/>
              </p:ext>
            </p:extLst>
          </p:nvPr>
        </p:nvGraphicFramePr>
        <p:xfrm>
          <a:off x="225589" y="1707869"/>
          <a:ext cx="11291298" cy="397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40496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MS_TEMPLATE_ID" val=""/>
</p:tagLst>
</file>

<file path=ppt/theme/theme1.xml><?xml version="1.0" encoding="utf-8"?>
<a:theme xmlns:a="http://schemas.openxmlformats.org/drawingml/2006/main" name="Blank">
  <a:themeElements>
    <a:clrScheme name="OAAA-22">
      <a:dk1>
        <a:srgbClr val="60625E"/>
      </a:dk1>
      <a:lt1>
        <a:srgbClr val="FFFFFF"/>
      </a:lt1>
      <a:dk2>
        <a:srgbClr val="DC281E"/>
      </a:dk2>
      <a:lt2>
        <a:srgbClr val="FFFFFF"/>
      </a:lt2>
      <a:accent1>
        <a:srgbClr val="BAC7C3"/>
      </a:accent1>
      <a:accent2>
        <a:srgbClr val="00476F"/>
      </a:accent2>
      <a:accent3>
        <a:srgbClr val="0081BA"/>
      </a:accent3>
      <a:accent4>
        <a:srgbClr val="00A0DE"/>
      </a:accent4>
      <a:accent5>
        <a:srgbClr val="6673B6"/>
      </a:accent5>
      <a:accent6>
        <a:srgbClr val="FFFFFF"/>
      </a:accent6>
      <a:hlink>
        <a:srgbClr val="FFFFFF"/>
      </a:hlink>
      <a:folHlink>
        <a:srgbClr val="FF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 dirty="0" err="1" smtClean="0">
            <a:solidFill>
              <a:schemeClr val="bg2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AAA_TemplateOOH16.9" id="{1E60D8D7-E366-4B78-9809-3B6595FECC5D}" vid="{154220BF-E469-41DA-B324-C96DCA2778F7}"/>
    </a:ext>
  </a:extLst>
</a:theme>
</file>

<file path=ppt/theme/theme2.xml><?xml version="1.0" encoding="utf-8"?>
<a:theme xmlns:a="http://schemas.openxmlformats.org/drawingml/2006/main" name="1_Blank">
  <a:themeElements>
    <a:clrScheme name="OAAA-22">
      <a:dk1>
        <a:srgbClr val="60625E"/>
      </a:dk1>
      <a:lt1>
        <a:srgbClr val="FFFFFF"/>
      </a:lt1>
      <a:dk2>
        <a:srgbClr val="DC281E"/>
      </a:dk2>
      <a:lt2>
        <a:srgbClr val="FFFFFF"/>
      </a:lt2>
      <a:accent1>
        <a:srgbClr val="BAC7C3"/>
      </a:accent1>
      <a:accent2>
        <a:srgbClr val="00476F"/>
      </a:accent2>
      <a:accent3>
        <a:srgbClr val="0081BA"/>
      </a:accent3>
      <a:accent4>
        <a:srgbClr val="00A0DE"/>
      </a:accent4>
      <a:accent5>
        <a:srgbClr val="6673B6"/>
      </a:accent5>
      <a:accent6>
        <a:srgbClr val="FFFFFF"/>
      </a:accent6>
      <a:hlink>
        <a:srgbClr val="FFFFFF"/>
      </a:hlink>
      <a:folHlink>
        <a:srgbClr val="FFFFF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 dirty="0" err="1" smtClean="0">
            <a:solidFill>
              <a:schemeClr val="bg2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AAA_TemplateOOH16.9" id="{1E60D8D7-E366-4B78-9809-3B6595FECC5D}" vid="{154220BF-E469-41DA-B324-C96DCA2778F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0B955D17822488E3D6493B9383791" ma:contentTypeVersion="16" ma:contentTypeDescription="Create a new document." ma:contentTypeScope="" ma:versionID="2a4bef5a47a0ec5067cf92c3b2bd2652">
  <xsd:schema xmlns:xsd="http://www.w3.org/2001/XMLSchema" xmlns:xs="http://www.w3.org/2001/XMLSchema" xmlns:p="http://schemas.microsoft.com/office/2006/metadata/properties" xmlns:ns2="08496985-b4e7-44f6-a0fb-cf9483876b39" xmlns:ns3="e29b85ed-18c3-4aa1-9352-a89c372114b7" targetNamespace="http://schemas.microsoft.com/office/2006/metadata/properties" ma:root="true" ma:fieldsID="15ff1a198686ba1378f8650914e3fc0c" ns2:_="" ns3:_="">
    <xsd:import namespace="08496985-b4e7-44f6-a0fb-cf9483876b39"/>
    <xsd:import namespace="e29b85ed-18c3-4aa1-9352-a89c372114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496985-b4e7-44f6-a0fb-cf9483876b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965c139-1191-4e94-91d1-d1b6c7293a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9b85ed-18c3-4aa1-9352-a89c372114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a577695-007a-488e-ae47-e5fcc9bb8086}" ma:internalName="TaxCatchAll" ma:showField="CatchAllData" ma:web="e29b85ed-18c3-4aa1-9352-a89c372114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29b85ed-18c3-4aa1-9352-a89c372114b7">
      <UserInfo>
        <DisplayName>Karen Germ</DisplayName>
        <AccountId>298</AccountId>
        <AccountType/>
      </UserInfo>
      <UserInfo>
        <DisplayName>Steve Nicklin</DisplayName>
        <AccountId>20</AccountId>
        <AccountType/>
      </UserInfo>
      <UserInfo>
        <DisplayName>Marci Werlinich</DisplayName>
        <AccountId>16</AccountId>
        <AccountType/>
      </UserInfo>
      <UserInfo>
        <DisplayName>Stephen Freitas</DisplayName>
        <AccountId>22</AccountId>
        <AccountType/>
      </UserInfo>
    </SharedWithUsers>
    <TaxCatchAll xmlns="e29b85ed-18c3-4aa1-9352-a89c372114b7" xsi:nil="true"/>
    <lcf76f155ced4ddcb4097134ff3c332f xmlns="08496985-b4e7-44f6-a0fb-cf9483876b3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35BC62B-2603-496B-B19E-5E1B37194F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496985-b4e7-44f6-a0fb-cf9483876b39"/>
    <ds:schemaRef ds:uri="e29b85ed-18c3-4aa1-9352-a89c372114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FD81B5-C389-4F60-80CA-E956A4F773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53DC51-D72C-4389-B887-21468C6D370A}">
  <ds:schemaRefs>
    <ds:schemaRef ds:uri="08496985-b4e7-44f6-a0fb-cf9483876b39"/>
    <ds:schemaRef ds:uri="e29b85ed-18c3-4aa1-9352-a89c372114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2706</TotalTime>
  <Words>3662</Words>
  <Application>Microsoft Office PowerPoint</Application>
  <PresentationFormat>Widescreen</PresentationFormat>
  <Paragraphs>478</Paragraphs>
  <Slides>34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</vt:lpstr>
      <vt:lpstr>Calibri</vt:lpstr>
      <vt:lpstr>Franklin Gothic Book</vt:lpstr>
      <vt:lpstr>Franklin Gothic Medium</vt:lpstr>
      <vt:lpstr>Helvetica</vt:lpstr>
      <vt:lpstr>Libre Franklin</vt:lpstr>
      <vt:lpstr>Libre Franklin Light</vt:lpstr>
      <vt:lpstr>Libre Franklin Medium</vt:lpstr>
      <vt:lpstr>Libre Franklin SemiBold</vt:lpstr>
      <vt:lpstr>Source Sans Pro</vt:lpstr>
      <vt:lpstr>Blank</vt:lpstr>
      <vt:lpstr>1_Blank</vt:lpstr>
      <vt:lpstr>PowerPoint Presentation</vt:lpstr>
      <vt:lpstr>PowerPoint Presentation</vt:lpstr>
      <vt:lpstr>PowerPoint Presentation</vt:lpstr>
      <vt:lpstr>PowerPoint Presentation</vt:lpstr>
      <vt:lpstr>Macro Consumer Outlook </vt:lpstr>
      <vt:lpstr>Majority Are Optimistic The Worst of COVID Is Finally Behind Us </vt:lpstr>
      <vt:lpstr>But With Wall Street In A Bear Market, The Economy Is The #1 Fear</vt:lpstr>
      <vt:lpstr>The Majority Say the Worst of Inflation is Still Ahead</vt:lpstr>
      <vt:lpstr>Inflation Is Impacting Consumers’ Ability to Afford Groceries Across Demographics</vt:lpstr>
      <vt:lpstr>Today’s Consumers Are More Aware of OOH Ads for Grocery Sales, Especially Millennials and Gen Z</vt:lpstr>
      <vt:lpstr>OOH Ads Help Consumers Save Money on Groceries &amp; They Want to See More of Them</vt:lpstr>
      <vt:lpstr>OOH Influence on  Back-to-School Shopping</vt:lpstr>
      <vt:lpstr>With In-Person Learning Resuming,  Majority of BTS Shoppers Plan to Spend More</vt:lpstr>
      <vt:lpstr>More Than Half of BTS Shoppers Plan to Spend Up to $500 and a Third Say Between $500-$1K </vt:lpstr>
      <vt:lpstr>Most Plan to Do Majority of BTS Shopping in Mid-To-Late Summer</vt:lpstr>
      <vt:lpstr>Majority Plan to Do Most of BTS Shopping at Brick-and-Mortar Stores</vt:lpstr>
      <vt:lpstr>BTS Shoppers Plan to Spend The Most on Clothing &amp; Personal Tech</vt:lpstr>
      <vt:lpstr>Price Will Be the Biggest Driver of Choice for BTS Shoppers</vt:lpstr>
      <vt:lpstr>Majority of BTS Shoppers Will Be Looking for Deals from OOH Ads</vt:lpstr>
      <vt:lpstr>Savings, Convenience, Community:  Especially Key for Millennials &amp; Urbanites 1M+ </vt:lpstr>
      <vt:lpstr>OOH QSR Engagement</vt:lpstr>
      <vt:lpstr>Six in Ten Recall Seeing OOH QSR Ads Recently, Especially Younger &amp; Urban Americans </vt:lpstr>
      <vt:lpstr>OOH QSR Ads Engaged Almost 9 in 10 Recent Viewers</vt:lpstr>
      <vt:lpstr>Consumers Look to OOH QSR Ads for Information on Price &amp; New Products</vt:lpstr>
      <vt:lpstr>OOH Political Advertising</vt:lpstr>
      <vt:lpstr>Voters Are Hyper-Aware of OOH Political Ads Compared to Non-Voters</vt:lpstr>
      <vt:lpstr>OOH Political Ads Influence Over Half Of Viewers, Especially Younger Adults</vt:lpstr>
      <vt:lpstr>OOH Ads for Cannabis and Sports Betting</vt:lpstr>
      <vt:lpstr>OOH Ads for Cannabis &amp; Sports Betting Are Reaching Urban Americans Most</vt:lpstr>
      <vt:lpstr>Cannabis &amp; Sports Betting OOH Ads Drive Engagement with About 60% of Viewers</vt:lpstr>
      <vt:lpstr>Cannabis Tourism: Legality is Important to About Half of Millennials and Gen Z</vt:lpstr>
      <vt:lpstr>Young Americans Likely To Use Cannabis In Legal States While Vacationing</vt:lpstr>
      <vt:lpstr>Gen Z &amp; Millennials:  Interested In Combining Cannabis Throughout Vacation Itinerary </vt:lpstr>
      <vt:lpstr>PowerPoint Presentation</vt:lpstr>
    </vt:vector>
  </TitlesOfParts>
  <Company>Dentons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OA-207-CW</dc:creator>
  <cp:lastModifiedBy>Steve Nicklin</cp:lastModifiedBy>
  <cp:revision>148</cp:revision>
  <cp:lastPrinted>2021-11-04T18:38:37Z</cp:lastPrinted>
  <dcterms:created xsi:type="dcterms:W3CDTF">2019-08-06T14:39:15Z</dcterms:created>
  <dcterms:modified xsi:type="dcterms:W3CDTF">2022-07-20T14:17:06Z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0x0101004BD0B955D17822488E3D6493B9383791</vt:lpwstr>
  </property>
  <property fmtid="{D5CDD505-2E9C-101B-9397-08002B2CF9AE}" pid="3" name="MediaServiceImageTags">
    <vt:lpwstr/>
  </property>
</Properties>
</file>