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Ex1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charts/chart5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13" r:id="rId5"/>
  </p:sldMasterIdLst>
  <p:notesMasterIdLst>
    <p:notesMasterId r:id="rId19"/>
  </p:notesMasterIdLst>
  <p:handoutMasterIdLst>
    <p:handoutMasterId r:id="rId20"/>
  </p:handoutMasterIdLst>
  <p:sldIdLst>
    <p:sldId id="283" r:id="rId6"/>
    <p:sldId id="342" r:id="rId7"/>
    <p:sldId id="350" r:id="rId8"/>
    <p:sldId id="393" r:id="rId9"/>
    <p:sldId id="394" r:id="rId10"/>
    <p:sldId id="395" r:id="rId11"/>
    <p:sldId id="396" r:id="rId12"/>
    <p:sldId id="397" r:id="rId13"/>
    <p:sldId id="398" r:id="rId14"/>
    <p:sldId id="399" r:id="rId15"/>
    <p:sldId id="402" r:id="rId16"/>
    <p:sldId id="403" r:id="rId17"/>
    <p:sldId id="401" r:id="rId18"/>
  </p:sldIdLst>
  <p:sldSz cx="12192000" cy="6858000"/>
  <p:notesSz cx="7315200" cy="96012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 userDrawn="1">
          <p15:clr>
            <a:srgbClr val="A4A3A4"/>
          </p15:clr>
        </p15:guide>
        <p15:guide id="2" pos="3811" userDrawn="1">
          <p15:clr>
            <a:srgbClr val="A4A3A4"/>
          </p15:clr>
        </p15:guide>
        <p15:guide id="3" orient="horz" pos="2397" userDrawn="1">
          <p15:clr>
            <a:srgbClr val="A4A3A4"/>
          </p15:clr>
        </p15:guide>
        <p15:guide id="4" orient="horz" pos="1285" userDrawn="1">
          <p15:clr>
            <a:srgbClr val="A4A3A4"/>
          </p15:clr>
        </p15:guide>
        <p15:guide id="5" pos="719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0625E"/>
    <a:srgbClr val="9B32C3"/>
    <a:srgbClr val="FF9F2D"/>
    <a:srgbClr val="02409B"/>
    <a:srgbClr val="00CC66"/>
    <a:srgbClr val="53C2EC"/>
    <a:srgbClr val="00A0DE"/>
    <a:srgbClr val="717271"/>
    <a:srgbClr val="B2B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6"/>
    <p:restoredTop sz="9471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>
        <p:guide orient="horz" pos="2165"/>
        <p:guide pos="3811"/>
        <p:guide orient="horz" pos="2397"/>
        <p:guide orient="horz" pos="1285"/>
        <p:guide pos="719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2325990150302"/>
          <c:y val="4.2438722828357089E-2"/>
          <c:w val="0.75110799284152019"/>
          <c:h val="0.9245533816384763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9A-504E-9F02-191C2FB59856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9A-504E-9F02-191C2FB5985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9A-504E-9F02-191C2FB59856}"/>
              </c:ext>
            </c:extLst>
          </c:dPt>
          <c:dLbls>
            <c:dLbl>
              <c:idx val="0"/>
              <c:layout>
                <c:manualLayout>
                  <c:x val="0.21321295004266722"/>
                  <c:y val="4.1638510270135189E-2"/>
                </c:manualLayout>
              </c:layout>
              <c:tx>
                <c:rich>
                  <a:bodyPr/>
                  <a:lstStyle/>
                  <a:p>
                    <a:fld id="{218B7AAE-7223-C14C-9811-886D379BB518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,</a:t>
                    </a:r>
                  </a:p>
                  <a:p>
                    <a:fld id="{A7749AB6-AAA3-B443-8D91-11A4FC328013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47299882693377"/>
                      <c:h val="0.2034643763960960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29A-504E-9F02-191C2FB59856}"/>
                </c:ext>
              </c:extLst>
            </c:dLbl>
            <c:dLbl>
              <c:idx val="1"/>
              <c:layout>
                <c:manualLayout>
                  <c:x val="-0.16519685793323777"/>
                  <c:y val="0.15263417776730809"/>
                </c:manualLayout>
              </c:layout>
              <c:tx>
                <c:rich>
                  <a:bodyPr/>
                  <a:lstStyle/>
                  <a:p>
                    <a:fld id="{2C6FBED5-1FBB-BB4E-BC16-0E2C094F0056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,</a:t>
                    </a:r>
                  </a:p>
                  <a:p>
                    <a:fld id="{ECFACAC5-9AD0-9D4F-87FE-13A4F545914D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4274723566684"/>
                      <c:h val="0.209960889249484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29A-504E-9F02-191C2FB59856}"/>
                </c:ext>
              </c:extLst>
            </c:dLbl>
            <c:dLbl>
              <c:idx val="2"/>
              <c:layout>
                <c:manualLayout>
                  <c:x val="6.0871388706856641E-2"/>
                  <c:y val="-7.9879461136460272E-2"/>
                </c:manualLayout>
              </c:layout>
              <c:tx>
                <c:rich>
                  <a:bodyPr/>
                  <a:lstStyle/>
                  <a:p>
                    <a:fld id="{985A5C6A-6110-5545-AFE0-B88755404CC0}" type="CATEGORYNAME">
                      <a:rPr lang="en-US"/>
                      <a:pPr/>
                      <a:t>[CATEGORY NAME]</a:t>
                    </a:fld>
                    <a:r>
                      <a:rPr lang="en-US" dirty="0"/>
                      <a:t>,</a:t>
                    </a:r>
                  </a:p>
                  <a:p>
                    <a:fld id="{C6E54AF6-9F0F-634C-9235-C7215B5EAC5D}" type="VALUE">
                      <a:rPr lang="en-US" sz="1800"/>
                      <a:pPr/>
                      <a:t>[VALUE]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68721111267045"/>
                      <c:h val="0.205613052875563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29A-504E-9F02-191C2FB598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 lot more than usual</c:v>
                </c:pt>
                <c:pt idx="1">
                  <c:v>A little bit more than usual</c:v>
                </c:pt>
                <c:pt idx="2">
                  <c:v>Somewhere in between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0.32</c:v>
                </c:pt>
                <c:pt idx="1">
                  <c:v>0.51</c:v>
                </c:pt>
                <c:pt idx="2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9A-504E-9F02-191C2FB5985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17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 i="0">
          <a:solidFill>
            <a:schemeClr val="bg1"/>
          </a:solidFill>
          <a:latin typeface="Libre Franklin SemiBold" pitchFamily="2" charset="77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900310848200227"/>
          <c:y val="3.916925294954008E-2"/>
          <c:w val="0.49200129743393917"/>
          <c:h val="0.9345825810939520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9E8-174D-95E0-C73B0E33C96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9E8-174D-95E0-C73B0E33C968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9E8-174D-95E0-C73B0E33C968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9E8-174D-95E0-C73B0E33C968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B9E8-174D-95E0-C73B0E33C96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9E8-174D-95E0-C73B0E33C96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Rural*</c:v>
                </c:pt>
                <c:pt idx="1">
                  <c:v>Suburban</c:v>
                </c:pt>
                <c:pt idx="2">
                  <c:v>Urban &lt;1M*</c:v>
                </c:pt>
                <c:pt idx="3">
                  <c:v>Urban 1M+</c:v>
                </c:pt>
                <c:pt idx="5">
                  <c:v>Boomer+*</c:v>
                </c:pt>
                <c:pt idx="6">
                  <c:v>Gen X</c:v>
                </c:pt>
                <c:pt idx="7">
                  <c:v>Millennial</c:v>
                </c:pt>
                <c:pt idx="8">
                  <c:v>Gen Z*</c:v>
                </c:pt>
                <c:pt idx="10">
                  <c:v>Women</c:v>
                </c:pt>
                <c:pt idx="11">
                  <c:v>Men</c:v>
                </c:pt>
              </c:strCache>
            </c:strRef>
          </c:cat>
          <c:val>
            <c:numRef>
              <c:f>Sheet1!$B$2:$B$13</c:f>
              <c:numCache>
                <c:formatCode>0%</c:formatCode>
                <c:ptCount val="12"/>
                <c:pt idx="0">
                  <c:v>0.73</c:v>
                </c:pt>
                <c:pt idx="1">
                  <c:v>0.62</c:v>
                </c:pt>
                <c:pt idx="2">
                  <c:v>0.59</c:v>
                </c:pt>
                <c:pt idx="3">
                  <c:v>0.79</c:v>
                </c:pt>
                <c:pt idx="5">
                  <c:v>0.63</c:v>
                </c:pt>
                <c:pt idx="6">
                  <c:v>0.61</c:v>
                </c:pt>
                <c:pt idx="7">
                  <c:v>0.76</c:v>
                </c:pt>
                <c:pt idx="8">
                  <c:v>0.63</c:v>
                </c:pt>
                <c:pt idx="10">
                  <c:v>0.63</c:v>
                </c:pt>
                <c:pt idx="11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E8-174D-95E0-C73B0E33C9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3047296"/>
        <c:axId val="206826880"/>
      </c:barChart>
      <c:catAx>
        <c:axId val="213047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206826880"/>
        <c:crosses val="autoZero"/>
        <c:auto val="1"/>
        <c:lblAlgn val="ctr"/>
        <c:lblOffset val="100"/>
        <c:noMultiLvlLbl val="0"/>
      </c:catAx>
      <c:valAx>
        <c:axId val="206826880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213047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0">
          <a:solidFill>
            <a:schemeClr val="tx1"/>
          </a:solidFill>
          <a:latin typeface="Helvetica" pitchFamily="2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544517057451789"/>
          <c:y val="9.72064130183663E-2"/>
          <c:w val="0.490817536323368"/>
          <c:h val="0.8849209305115260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 relevant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6213336933023066E-3"/>
                  <c:y val="5.46100209929763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66-2B49-8486-C438D0B9CD9F}"/>
                </c:ext>
              </c:extLst>
            </c:dLbl>
            <c:dLbl>
              <c:idx val="2"/>
              <c:layout>
                <c:manualLayout>
                  <c:x val="3.5234445934176138E-3"/>
                  <c:y val="2.744045199765297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66-2B49-8486-C438D0B9C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Ads oriented to value or savings</c:v>
                </c:pt>
                <c:pt idx="1">
                  <c:v>Ads oriented to convenience and/or location</c:v>
                </c:pt>
                <c:pt idx="2">
                  <c:v>Ads oriented to a business supporting the community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0.04</c:v>
                </c:pt>
                <c:pt idx="1">
                  <c:v>0.08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66-2B49-8486-C438D0B9CD9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Not very relevant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106668466511533E-3"/>
                  <c:y val="5.461002099297636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66-2B49-8486-C438D0B9C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Ads oriented to value or savings</c:v>
                </c:pt>
                <c:pt idx="1">
                  <c:v>Ads oriented to convenience and/or location</c:v>
                </c:pt>
                <c:pt idx="2">
                  <c:v>Ads oriented to a business supporting the community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0.13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66-2B49-8486-C438D0B9CD9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 relevant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Ads oriented to value or savings</c:v>
                </c:pt>
                <c:pt idx="1">
                  <c:v>Ads oriented to convenience and/or location</c:v>
                </c:pt>
                <c:pt idx="2">
                  <c:v>Ads oriented to a business supporting the community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0.36</c:v>
                </c:pt>
                <c:pt idx="1">
                  <c:v>0.46</c:v>
                </c:pt>
                <c:pt idx="2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66-2B49-8486-C438D0B9CD9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Very relevant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0000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Ads oriented to value or savings</c:v>
                </c:pt>
                <c:pt idx="1">
                  <c:v>Ads oriented to convenience and/or location</c:v>
                </c:pt>
                <c:pt idx="2">
                  <c:v>Ads oriented to a business supporting the community</c:v>
                </c:pt>
              </c:strCache>
            </c:strRef>
          </c:cat>
          <c:val>
            <c:numRef>
              <c:f>Sheet1!$E$2:$E$4</c:f>
              <c:numCache>
                <c:formatCode>0%</c:formatCode>
                <c:ptCount val="3"/>
                <c:pt idx="0">
                  <c:v>0.53</c:v>
                </c:pt>
                <c:pt idx="1">
                  <c:v>0.33</c:v>
                </c:pt>
                <c:pt idx="2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66-2B49-8486-C438D0B9CD9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Relevant (NET)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Libre Franklin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966-2B49-8486-C438D0B9CD9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Libre Franklin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966-2B49-8486-C438D0B9CD9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/>
                      </a:solidFill>
                      <a:latin typeface="Libre Franklin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9966-2B49-8486-C438D0B9CD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3"/>
                    </a:solidFill>
                    <a:latin typeface="Libre Franklin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Ads oriented to value or savings</c:v>
                </c:pt>
                <c:pt idx="1">
                  <c:v>Ads oriented to convenience and/or location</c:v>
                </c:pt>
                <c:pt idx="2">
                  <c:v>Ads oriented to a business supporting the community</c:v>
                </c:pt>
              </c:strCache>
            </c:strRef>
          </c:cat>
          <c:val>
            <c:numRef>
              <c:f>Sheet1!$F$2:$F$4</c:f>
              <c:numCache>
                <c:formatCode>0%</c:formatCode>
                <c:ptCount val="3"/>
                <c:pt idx="0">
                  <c:v>0.88</c:v>
                </c:pt>
                <c:pt idx="1">
                  <c:v>0.79</c:v>
                </c:pt>
                <c:pt idx="2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966-2B49-8486-C438D0B9CD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4662272"/>
        <c:axId val="197963712"/>
      </c:barChart>
      <c:catAx>
        <c:axId val="20466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tx1"/>
          </a:solidFill>
          <a:latin typeface="Libre Franklin SemiBold" pitchFamily="2" charset="77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0542432006437"/>
          <c:y val="8.9649718775268353E-2"/>
          <c:w val="0.60421281496430501"/>
          <c:h val="0.82996192156578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Definitely not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98-524C-AC27-E80B7DE2D6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Probably not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98-524C-AC27-E80B7DE2D6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Probably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698-524C-AC27-E80B7DE2D6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98-524C-AC27-E80B7DE2D60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Sheet1!$E$2</c:f>
            </c:numRef>
          </c:val>
          <c:extLst>
            <c:ext xmlns:c16="http://schemas.microsoft.com/office/drawing/2014/chart" uri="{C3380CC4-5D6E-409C-BE32-E72D297353CC}">
              <c16:uniqueId val="{00000005-F698-524C-AC27-E80B7DE2D60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Definitely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0.28000000000000003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98-524C-AC27-E80B7DE2D6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662272"/>
        <c:axId val="197963712"/>
      </c:barChart>
      <c:catAx>
        <c:axId val="204662272"/>
        <c:scaling>
          <c:orientation val="maxMin"/>
        </c:scaling>
        <c:delete val="1"/>
        <c:axPos val="b"/>
        <c:numFmt formatCode="@" sourceLinked="1"/>
        <c:majorTickMark val="none"/>
        <c:minorTickMark val="none"/>
        <c:tickLblPos val="nextTo"/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2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accent4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>
                    <a:lumMod val="60000"/>
                    <a:lumOff val="40000"/>
                  </a:schemeClr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2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1.6499947901739303E-3"/>
          <c:y val="0.29223648761768162"/>
          <c:w val="0.2311120289444655"/>
          <c:h val="0.3947108328197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bg1"/>
              </a:solidFill>
              <a:latin typeface="Libre Franklin SemiBold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 b="1" i="0">
          <a:solidFill>
            <a:schemeClr val="bg1"/>
          </a:solidFill>
          <a:latin typeface="Libre Franklin SemiBold" pitchFamily="2" charset="77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92325990150302"/>
          <c:y val="4.2438722828357089E-2"/>
          <c:w val="0.75110799284152019"/>
          <c:h val="0.9245533816384763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21-9744-8857-DD16F546245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21-9744-8857-DD16F5462452}"/>
              </c:ext>
            </c:extLst>
          </c:dPt>
          <c:dPt>
            <c:idx val="2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21-9744-8857-DD16F5462452}"/>
              </c:ext>
            </c:extLst>
          </c:dPt>
          <c:dLbls>
            <c:dLbl>
              <c:idx val="0"/>
              <c:layout>
                <c:manualLayout>
                  <c:x val="2.6629979495484912E-2"/>
                  <c:y val="5.52055527563436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Libre Franklin SemiBold" pitchFamily="2" charset="77"/>
                        <a:ea typeface="+mn-ea"/>
                        <a:cs typeface="+mn-cs"/>
                      </a:defRPr>
                    </a:pPr>
                    <a:fld id="{218B7AAE-7223-C14C-9811-886D379BB518}" type="CATEGORYNAME">
                      <a:rPr lang="en-US" sz="1200" b="1" i="0">
                        <a:solidFill>
                          <a:schemeClr val="bg1"/>
                        </a:solidFill>
                        <a:latin typeface="Libre Franklin SemiBold" pitchFamily="2" charset="77"/>
                      </a:rPr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Libre Franklin SemiBold" pitchFamily="2" charset="77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sz="1050" b="1" i="0" baseline="0" dirty="0">
                        <a:solidFill>
                          <a:schemeClr val="bg1"/>
                        </a:solidFill>
                        <a:latin typeface="Libre Franklin SemiBold" pitchFamily="2" charset="77"/>
                      </a:rPr>
                      <a:t>,</a:t>
                    </a:r>
                  </a:p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Libre Franklin SemiBold" pitchFamily="2" charset="77"/>
                        <a:ea typeface="+mn-ea"/>
                        <a:cs typeface="+mn-cs"/>
                      </a:defRPr>
                    </a:pPr>
                    <a:fld id="{A7749AB6-AAA3-B443-8D91-11A4FC328013}" type="VALUE">
                      <a:rPr lang="en-US" sz="1800" b="1" i="0" baseline="0" smtClean="0">
                        <a:solidFill>
                          <a:schemeClr val="bg1"/>
                        </a:solidFill>
                        <a:latin typeface="Libre Franklin SemiBold" pitchFamily="2" charset="77"/>
                      </a:rPr>
                      <a:pPr>
                        <a:defRPr sz="1050" b="1" i="0" u="none" strike="noStrike" kern="1200" baseline="0">
                          <a:solidFill>
                            <a:schemeClr val="bg1"/>
                          </a:solidFill>
                          <a:latin typeface="Libre Franklin SemiBold" pitchFamily="2" charset="77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Libre Franklin Semi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2532794582385"/>
                      <c:h val="0.1405994086483281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21-9744-8857-DD16F5462452}"/>
                </c:ext>
              </c:extLst>
            </c:dLbl>
            <c:dLbl>
              <c:idx val="1"/>
              <c:layout>
                <c:manualLayout>
                  <c:x val="1.8145643083357973E-3"/>
                  <c:y val="6.733305856478068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Libre Franklin SemiBold" pitchFamily="2" charset="77"/>
                        <a:ea typeface="+mn-ea"/>
                        <a:cs typeface="+mn-cs"/>
                      </a:defRPr>
                    </a:pPr>
                    <a:fld id="{2C6FBED5-1FBB-BB4E-BC16-0E2C094F0056}" type="CATEGORYNAME">
                      <a:rPr lang="en-US" b="1" i="0">
                        <a:latin typeface="Libre Franklin SemiBold" pitchFamily="2" charset="77"/>
                      </a:rPr>
                      <a:pPr>
                        <a:defRPr sz="1197" b="1" i="0" u="none" strike="noStrike" kern="1200" baseline="0">
                          <a:solidFill>
                            <a:schemeClr val="bg1"/>
                          </a:solidFill>
                          <a:latin typeface="Libre Franklin SemiBold" pitchFamily="2" charset="77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i="0" baseline="0" dirty="0">
                        <a:latin typeface="Libre Franklin SemiBold" pitchFamily="2" charset="77"/>
                      </a:rPr>
                      <a:t>,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Libre Franklin SemiBold" pitchFamily="2" charset="77"/>
                        <a:ea typeface="+mn-ea"/>
                        <a:cs typeface="+mn-cs"/>
                      </a:defRPr>
                    </a:pPr>
                    <a:fld id="{ECFACAC5-9AD0-9D4F-87FE-13A4F545914D}" type="VALUE">
                      <a:rPr lang="en-US" sz="1800" b="1" i="0" baseline="0" smtClean="0">
                        <a:latin typeface="Libre Franklin SemiBold" pitchFamily="2" charset="77"/>
                      </a:rPr>
                      <a:pPr>
                        <a:defRPr sz="1197" b="1" i="0" u="none" strike="noStrike" kern="1200" baseline="0">
                          <a:solidFill>
                            <a:schemeClr val="bg1"/>
                          </a:solidFill>
                          <a:latin typeface="Libre Franklin SemiBold" pitchFamily="2" charset="77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Libre Franklin Semi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24274723566684"/>
                      <c:h val="0.2099608892494844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421-9744-8857-DD16F5462452}"/>
                </c:ext>
              </c:extLst>
            </c:dLbl>
            <c:dLbl>
              <c:idx val="2"/>
              <c:layout>
                <c:manualLayout>
                  <c:x val="1.010184861178947E-2"/>
                  <c:y val="2.6722197009052253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Libre Franklin SemiBold" pitchFamily="2" charset="77"/>
                        <a:ea typeface="+mn-ea"/>
                        <a:cs typeface="+mn-cs"/>
                      </a:defRPr>
                    </a:pPr>
                    <a:fld id="{985A5C6A-6110-5545-AFE0-B88755404CC0}" type="CATEGORYNAME">
                      <a:rPr lang="en-US" b="1" i="0">
                        <a:solidFill>
                          <a:schemeClr val="bg1"/>
                        </a:solidFill>
                        <a:latin typeface="Libre Franklin SemiBold" pitchFamily="2" charset="77"/>
                      </a:rPr>
                      <a:pPr>
                        <a:defRPr sz="1197" b="1" i="0" u="none" strike="noStrike" kern="1200" baseline="0">
                          <a:solidFill>
                            <a:schemeClr val="bg1"/>
                          </a:solidFill>
                          <a:latin typeface="Libre Franklin SemiBold" pitchFamily="2" charset="77"/>
                          <a:ea typeface="+mn-ea"/>
                          <a:cs typeface="+mn-cs"/>
                        </a:defRPr>
                      </a:pPr>
                      <a:t>[CATEGORY NAME]</a:t>
                    </a:fld>
                    <a:r>
                      <a:rPr lang="en-US" b="1" i="0" baseline="0" dirty="0">
                        <a:solidFill>
                          <a:schemeClr val="bg1"/>
                        </a:solidFill>
                        <a:latin typeface="Libre Franklin SemiBold" pitchFamily="2" charset="77"/>
                      </a:rPr>
                      <a:t>,</a:t>
                    </a:r>
                  </a:p>
                  <a:p>
                    <a:pPr>
                      <a:defRPr sz="1197" b="1" i="0" u="none" strike="noStrike" kern="1200" baseline="0">
                        <a:solidFill>
                          <a:schemeClr val="bg1"/>
                        </a:solidFill>
                        <a:latin typeface="Libre Franklin SemiBold" pitchFamily="2" charset="77"/>
                        <a:ea typeface="+mn-ea"/>
                        <a:cs typeface="+mn-cs"/>
                      </a:defRPr>
                    </a:pPr>
                    <a:fld id="{C6E54AF6-9F0F-634C-9235-C7215B5EAC5D}" type="VALUE">
                      <a:rPr lang="en-US" sz="1800" b="1" i="0" baseline="0" smtClean="0">
                        <a:solidFill>
                          <a:schemeClr val="bg1"/>
                        </a:solidFill>
                        <a:latin typeface="Libre Franklin SemiBold" pitchFamily="2" charset="77"/>
                      </a:rPr>
                      <a:pPr>
                        <a:defRPr sz="1197" b="1" i="0" u="none" strike="noStrike" kern="1200" baseline="0">
                          <a:solidFill>
                            <a:schemeClr val="bg1"/>
                          </a:solidFill>
                          <a:latin typeface="Libre Franklin SemiBold" pitchFamily="2" charset="77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Libre Franklin SemiBold" pitchFamily="2" charset="77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00193654532238"/>
                      <c:h val="0.1655778952471087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421-9744-8857-DD16F54624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Up to $500</c:v>
                </c:pt>
                <c:pt idx="1">
                  <c:v>$500-$1K</c:v>
                </c:pt>
                <c:pt idx="2">
                  <c:v>$1K+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0.36</c:v>
                </c:pt>
                <c:pt idx="2">
                  <c:v>0.08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421-9744-8857-DD16F54624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04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212550992861"/>
          <c:y val="0"/>
          <c:w val="0.487912521848139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Summer 2022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3E4-6E4F-B41D-C356F3CDC910}"/>
              </c:ext>
            </c:extLst>
          </c:dPt>
          <c:dLbls>
            <c:dLbl>
              <c:idx val="3"/>
              <c:layout>
                <c:manualLayout>
                  <c:x val="1.8073474640414622E-4"/>
                  <c:y val="2.59302207418017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E4-6E4F-B41D-C356F3CDC9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Libre Franklin Medium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Pre-school</c:v>
                </c:pt>
                <c:pt idx="1">
                  <c:v>Elementary school</c:v>
                </c:pt>
                <c:pt idx="2">
                  <c:v>Middle school</c:v>
                </c:pt>
                <c:pt idx="3">
                  <c:v>High school</c:v>
                </c:pt>
                <c:pt idx="4">
                  <c:v>College/university</c:v>
                </c:pt>
                <c:pt idx="5">
                  <c:v>Night/evening school</c:v>
                </c:pt>
                <c:pt idx="6">
                  <c:v>Trade/vocational school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2.95851E-2</c:v>
                </c:pt>
                <c:pt idx="1">
                  <c:v>0.19847015000000001</c:v>
                </c:pt>
                <c:pt idx="2">
                  <c:v>0.11517044999999999</c:v>
                </c:pt>
                <c:pt idx="3">
                  <c:v>0.28508065999999999</c:v>
                </c:pt>
                <c:pt idx="4">
                  <c:v>0.34153020000000001</c:v>
                </c:pt>
                <c:pt idx="5">
                  <c:v>1.4697409999999999E-2</c:v>
                </c:pt>
                <c:pt idx="6">
                  <c:v>1.546603E-2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3E4-6E4F-B41D-C356F3CDC9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5"/>
        <c:axId val="204662272"/>
        <c:axId val="197963712"/>
      </c:barChart>
      <c:catAx>
        <c:axId val="20466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Libre Franklin Medium" pitchFamily="2" charset="77"/>
                <a:ea typeface="+mn-ea"/>
                <a:cs typeface="+mn-cs"/>
              </a:defRPr>
            </a:pPr>
            <a:endParaRPr lang="en-US"/>
          </a:p>
        </c:txPr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0" i="0">
          <a:solidFill>
            <a:schemeClr val="bg1"/>
          </a:solidFill>
          <a:latin typeface="Libre Franklin Medium" pitchFamily="2" charset="77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9543182866697207"/>
          <c:y val="0"/>
          <c:w val="0.48791252184813927"/>
          <c:h val="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Summer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C4-E443-B931-1BD9F1652FB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C4-E443-B931-1BD9F1652FB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C4-E443-B931-1BD9F1652FBA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F0C4-E443-B931-1BD9F1652FBA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C4-E443-B931-1BD9F1652FBA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F0C4-E443-B931-1BD9F1652FBA}"/>
              </c:ext>
            </c:extLst>
          </c:dPt>
          <c:dPt>
            <c:idx val="7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F0C4-E443-B931-1BD9F1652FBA}"/>
              </c:ext>
            </c:extLst>
          </c:dPt>
          <c:dPt>
            <c:idx val="8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C4-E443-B931-1BD9F1652FB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F0C4-E443-B931-1BD9F1652FB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0C4-E443-B931-1BD9F1652FB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5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F0C4-E443-B931-1BD9F1652FB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F0C4-E443-B931-1BD9F1652FBA}"/>
                </c:ext>
              </c:extLst>
            </c:dLbl>
            <c:dLbl>
              <c:idx val="3"/>
              <c:layout>
                <c:manualLayout>
                  <c:x val="1.8073474640414622E-4"/>
                  <c:y val="2.5930220741801781E-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C4-E443-B931-1BD9F1652FB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F0C4-E443-B931-1BD9F1652FBA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3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F0C4-E443-B931-1BD9F1652FBA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F0C4-E443-B931-1BD9F1652FBA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C4-E443-B931-1BD9F1652FBA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F0C4-E443-B931-1BD9F1652FBA}"/>
                </c:ext>
              </c:extLst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accent1"/>
                      </a:solidFill>
                      <a:latin typeface="Helvetica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0C4-E443-B931-1BD9F1652F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2"/>
                    </a:solidFill>
                    <a:latin typeface="Helvetica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Retail stores</c:v>
                </c:pt>
                <c:pt idx="1">
                  <c:v>Online</c:v>
                </c:pt>
                <c:pt idx="2">
                  <c:v>Dollar stores</c:v>
                </c:pt>
                <c:pt idx="3">
                  <c:v>Department stores</c:v>
                </c:pt>
                <c:pt idx="4">
                  <c:v>Office supply stores</c:v>
                </c:pt>
                <c:pt idx="5">
                  <c:v>Big box stores</c:v>
                </c:pt>
                <c:pt idx="6">
                  <c:v>Mall specialty store</c:v>
                </c:pt>
                <c:pt idx="7">
                  <c:v>Store associated with the school</c:v>
                </c:pt>
                <c:pt idx="8">
                  <c:v>Electronics stores</c:v>
                </c:pt>
                <c:pt idx="9">
                  <c:v>Somewhere else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0.69027934999999996</c:v>
                </c:pt>
                <c:pt idx="1">
                  <c:v>0.39814050000000001</c:v>
                </c:pt>
                <c:pt idx="2">
                  <c:v>0.23275232000000001</c:v>
                </c:pt>
                <c:pt idx="3">
                  <c:v>0.20901792999999999</c:v>
                </c:pt>
                <c:pt idx="4">
                  <c:v>0.18727866000000001</c:v>
                </c:pt>
                <c:pt idx="5">
                  <c:v>0.17869734000000001</c:v>
                </c:pt>
                <c:pt idx="6">
                  <c:v>8.628864E-2</c:v>
                </c:pt>
                <c:pt idx="7">
                  <c:v>8.2127339999999993E-2</c:v>
                </c:pt>
                <c:pt idx="8">
                  <c:v>7.2007859999999993E-2</c:v>
                </c:pt>
                <c:pt idx="9">
                  <c:v>2.382194E-2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0C4-E443-B931-1BD9F1652F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9"/>
        <c:overlap val="-67"/>
        <c:axId val="204662272"/>
        <c:axId val="197963712"/>
      </c:barChart>
      <c:catAx>
        <c:axId val="204662272"/>
        <c:scaling>
          <c:orientation val="maxMin"/>
        </c:scaling>
        <c:delete val="1"/>
        <c:axPos val="b"/>
        <c:numFmt formatCode="General" sourceLinked="1"/>
        <c:majorTickMark val="none"/>
        <c:minorTickMark val="none"/>
        <c:tickLblPos val="nextTo"/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>
          <a:solidFill>
            <a:schemeClr val="tx1"/>
          </a:solidFill>
          <a:latin typeface="Helvetica" pitchFamily="2" charset="0"/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accent5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Miscellaneous school supplies</c:v>
                </c:pt>
                <c:pt idx="1">
                  <c:v>Shoes</c:v>
                </c:pt>
                <c:pt idx="2">
                  <c:v>Other clothing</c:v>
                </c:pt>
                <c:pt idx="3">
                  <c:v>Personal protective equipment</c:v>
                </c:pt>
                <c:pt idx="4">
                  <c:v>Text/course books</c:v>
                </c:pt>
                <c:pt idx="5">
                  <c:v>Laptop/Personal computer</c:v>
                </c:pt>
                <c:pt idx="6">
                  <c:v>School uniform</c:v>
                </c:pt>
                <c:pt idx="7">
                  <c:v>Other technology supplies</c:v>
                </c:pt>
                <c:pt idx="8">
                  <c:v>At-home school furniture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0.63561805999999998</c:v>
                </c:pt>
                <c:pt idx="1">
                  <c:v>0.59912332000000001</c:v>
                </c:pt>
                <c:pt idx="2">
                  <c:v>0.52625301000000002</c:v>
                </c:pt>
                <c:pt idx="3">
                  <c:v>0.41051006000000001</c:v>
                </c:pt>
                <c:pt idx="4">
                  <c:v>0.39496759999999997</c:v>
                </c:pt>
                <c:pt idx="5">
                  <c:v>0.35009976999999998</c:v>
                </c:pt>
                <c:pt idx="6">
                  <c:v>0.24049292999999999</c:v>
                </c:pt>
                <c:pt idx="7">
                  <c:v>0.20126125</c:v>
                </c:pt>
                <c:pt idx="8">
                  <c:v>0.13836559000000001</c:v>
                </c:pt>
                <c:pt idx="9">
                  <c:v>8.9991500000000009E-3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3-9941-B43E-F01113273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25578464"/>
        <c:axId val="772107392"/>
      </c:barChart>
      <c:catAx>
        <c:axId val="1225578464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  <c:crossAx val="772107392"/>
        <c:crosses val="autoZero"/>
        <c:auto val="1"/>
        <c:lblAlgn val="ctr"/>
        <c:lblOffset val="100"/>
        <c:noMultiLvlLbl val="0"/>
      </c:catAx>
      <c:valAx>
        <c:axId val="772107392"/>
        <c:scaling>
          <c:orientation val="minMax"/>
        </c:scaling>
        <c:delete val="1"/>
        <c:axPos val="r"/>
        <c:numFmt formatCode="0%" sourceLinked="1"/>
        <c:majorTickMark val="none"/>
        <c:minorTickMark val="none"/>
        <c:tickLblPos val="nextTo"/>
        <c:crossAx val="12255784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119212550992861"/>
          <c:y val="0"/>
          <c:w val="0.487912521848139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Summer 2022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A17-5848-965F-C031065F9F19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A17-5848-965F-C031065F9F19}"/>
              </c:ext>
            </c:extLst>
          </c:dPt>
          <c:dLbls>
            <c:dLbl>
              <c:idx val="3"/>
              <c:layout>
                <c:manualLayout>
                  <c:x val="1.8073474640414622E-4"/>
                  <c:y val="2.59302207418017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A17-5848-965F-C031065F9F1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Other clothing</c:v>
                </c:pt>
                <c:pt idx="1">
                  <c:v>Laptop/Personal computer</c:v>
                </c:pt>
                <c:pt idx="2">
                  <c:v>Text/course books</c:v>
                </c:pt>
                <c:pt idx="3">
                  <c:v>Shoes</c:v>
                </c:pt>
                <c:pt idx="4">
                  <c:v>School uniform</c:v>
                </c:pt>
                <c:pt idx="5">
                  <c:v>Miscellaneous school supplies</c:v>
                </c:pt>
                <c:pt idx="6">
                  <c:v>Personal protective equipment</c:v>
                </c:pt>
                <c:pt idx="7">
                  <c:v>Other technology supplies</c:v>
                </c:pt>
                <c:pt idx="8">
                  <c:v>At-home school furniture</c:v>
                </c:pt>
                <c:pt idx="9">
                  <c:v>Other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0.23537696</c:v>
                </c:pt>
                <c:pt idx="1">
                  <c:v>0.19515895999999999</c:v>
                </c:pt>
                <c:pt idx="2">
                  <c:v>0.14129369</c:v>
                </c:pt>
                <c:pt idx="3">
                  <c:v>0.11913637000000001</c:v>
                </c:pt>
                <c:pt idx="4">
                  <c:v>0.10527781999999999</c:v>
                </c:pt>
                <c:pt idx="5">
                  <c:v>9.8784910000000004E-2</c:v>
                </c:pt>
                <c:pt idx="6">
                  <c:v>4.8028000000000001E-2</c:v>
                </c:pt>
                <c:pt idx="7">
                  <c:v>2.6827440000000001E-2</c:v>
                </c:pt>
                <c:pt idx="8">
                  <c:v>2.3254500000000001E-2</c:v>
                </c:pt>
                <c:pt idx="9">
                  <c:v>6.8613499999999996E-3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17-5848-965F-C031065F9F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5"/>
        <c:axId val="204662272"/>
        <c:axId val="197963712"/>
      </c:barChart>
      <c:catAx>
        <c:axId val="20466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bg1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 i="0">
          <a:solidFill>
            <a:schemeClr val="tx1"/>
          </a:solidFill>
          <a:latin typeface="Libre Franklin SemiBold" pitchFamily="2" charset="77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0675568769968216"/>
          <c:y val="0"/>
          <c:w val="0.48791252184813927"/>
          <c:h val="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Summer 2022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8073474640414622E-4"/>
                  <c:y val="2.5930220741801781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410-9445-85E5-37ACEE8A05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Price/promotion/sales</c:v>
                </c:pt>
                <c:pt idx="1">
                  <c:v>Product range/selection</c:v>
                </c:pt>
                <c:pt idx="2">
                  <c:v>Location</c:v>
                </c:pt>
                <c:pt idx="3">
                  <c:v>Convenient shopping hours</c:v>
                </c:pt>
                <c:pt idx="4">
                  <c:v>The in-store ambience/atmosphere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0.70152261999999999</c:v>
                </c:pt>
                <c:pt idx="1">
                  <c:v>0.49212869999999997</c:v>
                </c:pt>
                <c:pt idx="2">
                  <c:v>0.37739400000000001</c:v>
                </c:pt>
                <c:pt idx="3">
                  <c:v>0.35773638000000002</c:v>
                </c:pt>
                <c:pt idx="4">
                  <c:v>0.22812220999999999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10-9445-85E5-37ACEE8A0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15"/>
        <c:axId val="204662272"/>
        <c:axId val="197963712"/>
      </c:barChart>
      <c:catAx>
        <c:axId val="2046622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Libre Franklin SemiBold" pitchFamily="2" charset="77"/>
                <a:ea typeface="+mn-ea"/>
                <a:cs typeface="+mn-cs"/>
              </a:defRPr>
            </a:pPr>
            <a:endParaRPr lang="en-US"/>
          </a:p>
        </c:txPr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t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 b="1" i="0">
          <a:solidFill>
            <a:schemeClr val="tx1"/>
          </a:solidFill>
          <a:latin typeface="Libre Franklin SemiBold" pitchFamily="2" charset="77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80542432006437"/>
          <c:y val="8.9649718775268353E-2"/>
          <c:w val="0.60421281496430501"/>
          <c:h val="0.829961921565787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Not at all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Sheet1!$B$2</c:f>
              <c:numCache>
                <c:formatCode>0%</c:formatCode>
                <c:ptCount val="1"/>
                <c:pt idx="0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BF-3641-95B9-578009FF1D3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Very little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rgbClr val="000000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8BF-3641-95B9-578009FF1D3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Somewhat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8BF-3641-95B9-578009FF1D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Sheet1!$D$2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8BF-3641-95B9-578009FF1D3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Sheet1!$E$2</c:f>
            </c:numRef>
          </c:val>
          <c:extLst>
            <c:ext xmlns:c16="http://schemas.microsoft.com/office/drawing/2014/chart" uri="{C3380CC4-5D6E-409C-BE32-E72D297353CC}">
              <c16:uniqueId val="{00000005-28BF-3641-95B9-578009FF1D3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Very much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ibre Franklin SemiBold" pitchFamily="2" charset="77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@</c:formatCode>
                <c:ptCount val="1"/>
              </c:numCache>
            </c:numRef>
          </c:cat>
          <c:val>
            <c:numRef>
              <c:f>Sheet1!$F$2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BF-3641-95B9-578009FF1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4662272"/>
        <c:axId val="197963712"/>
      </c:barChart>
      <c:catAx>
        <c:axId val="204662272"/>
        <c:scaling>
          <c:orientation val="maxMin"/>
        </c:scaling>
        <c:delete val="1"/>
        <c:axPos val="b"/>
        <c:numFmt formatCode="@" sourceLinked="1"/>
        <c:majorTickMark val="none"/>
        <c:minorTickMark val="none"/>
        <c:tickLblPos val="nextTo"/>
        <c:crossAx val="197963712"/>
        <c:crosses val="autoZero"/>
        <c:auto val="1"/>
        <c:lblAlgn val="ctr"/>
        <c:lblOffset val="100"/>
        <c:noMultiLvlLbl val="0"/>
      </c:catAx>
      <c:valAx>
        <c:axId val="197963712"/>
        <c:scaling>
          <c:orientation val="minMax"/>
          <c:max val="1.1000000000000001"/>
          <c:min val="0"/>
        </c:scaling>
        <c:delete val="1"/>
        <c:axPos val="r"/>
        <c:numFmt formatCode="0%" sourceLinked="1"/>
        <c:majorTickMark val="out"/>
        <c:minorTickMark val="none"/>
        <c:tickLblPos val="nextTo"/>
        <c:crossAx val="204662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1.6499947901739303E-3"/>
          <c:y val="0.29223648761768162"/>
          <c:w val="0.26140734523404241"/>
          <c:h val="0.359754932532130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/>
              </a:solidFill>
              <a:latin typeface="Libre Franklin SemiBold" pitchFamily="2" charset="77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 b="1" i="0">
          <a:solidFill>
            <a:schemeClr val="tx1"/>
          </a:solidFill>
          <a:latin typeface="Libre Franklin SemiBold" pitchFamily="2" charset="77"/>
        </a:defRPr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Sheet1!$A$2:$A$7</cx:f>
        <cx:lvl ptCount="6">
          <cx:pt idx="0">June</cx:pt>
          <cx:pt idx="1">July</cx:pt>
          <cx:pt idx="2">August</cx:pt>
          <cx:pt idx="3">September</cx:pt>
          <cx:pt idx="4">I plan to buy a little each month from now until the start of school</cx:pt>
          <cx:pt idx="5">No specific month planned</cx:pt>
        </cx:lvl>
      </cx:strDim>
      <cx:numDim type="size">
        <cx:f dir="row">Sheet1!$B$2:$B$7</cx:f>
        <cx:lvl ptCount="6" formatCode="General">
          <cx:pt idx="0">0.071150149999999995</cx:pt>
          <cx:pt idx="1">0.20376428999999999</cx:pt>
          <cx:pt idx="2">0.43078244999999998</cx:pt>
          <cx:pt idx="3">0.098251909999999998</cx:pt>
          <cx:pt idx="4">0.12917210000000001</cx:pt>
          <cx:pt idx="5">0.066879090000000002</cx:pt>
        </cx:lvl>
      </cx:numDim>
    </cx:data>
  </cx:chartData>
  <cx:chart>
    <cx:plotArea>
      <cx:plotAreaRegion>
        <cx:series layoutId="treemap" uniqueId="{AF302EA7-1AB7-AC41-A215-64A552C5D7C6}">
          <cx:tx>
            <cx:txData>
              <cx:f>Sheet1!$B$1</cx:f>
              <cx:v>Column2</cx:v>
            </cx:txData>
          </cx:tx>
          <cx:spPr>
            <a:ln w="6350">
              <a:solidFill>
                <a:schemeClr val="bg1"/>
              </a:solidFill>
            </a:ln>
          </cx:spPr>
          <cx:dataPt idx="0">
            <cx:spPr>
              <a:solidFill>
                <a:srgbClr val="00A0DE"/>
              </a:solidFill>
            </cx:spPr>
          </cx:dataPt>
          <cx:dataPt idx="1">
            <cx:spPr>
              <a:solidFill>
                <a:srgbClr val="0081BA"/>
              </a:solidFill>
            </cx:spPr>
          </cx:dataPt>
          <cx:dataPt idx="2">
            <cx:spPr>
              <a:solidFill>
                <a:srgbClr val="00476F"/>
              </a:solidFill>
            </cx:spPr>
          </cx:dataPt>
          <cx:dataPt idx="3">
            <cx:spPr>
              <a:solidFill>
                <a:srgbClr val="DC281E"/>
              </a:solidFill>
            </cx:spPr>
          </cx:dataPt>
          <cx:dataPt idx="4">
            <cx:spPr>
              <a:solidFill>
                <a:srgbClr val="6673B6"/>
              </a:solidFill>
            </cx:spPr>
          </cx:dataPt>
          <cx:dataId val="0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0.8836</cdr:x>
      <cdr:y>0.33246</cdr:y>
    </cdr:from>
    <cdr:to>
      <cdr:x>0.90452</cdr:x>
      <cdr:y>0.33246</cdr:y>
    </cdr:to>
    <cdr:cxnSp macro="">
      <cdr:nvCxnSpPr>
        <cdr:cNvPr id="2" name="Straight Arrow Connector 1">
          <a:extLst xmlns:a="http://schemas.openxmlformats.org/drawingml/2006/main">
            <a:ext uri="{FF2B5EF4-FFF2-40B4-BE49-F238E27FC236}">
              <a16:creationId xmlns:a16="http://schemas.microsoft.com/office/drawing/2014/main" id="{07C26B82-1BA7-949F-2E2B-4F281531BB43}"/>
            </a:ext>
          </a:extLst>
        </cdr:cNvPr>
        <cdr:cNvCxnSpPr>
          <a:cxnSpLocks xmlns:a="http://schemas.openxmlformats.org/drawingml/2006/main"/>
        </cdr:cNvCxnSpPr>
      </cdr:nvCxnSpPr>
      <cdr:spPr>
        <a:xfrm xmlns:a="http://schemas.openxmlformats.org/drawingml/2006/main">
          <a:off x="17919180" y="1706759"/>
          <a:ext cx="424305" cy="0"/>
        </a:xfrm>
        <a:prstGeom xmlns:a="http://schemas.openxmlformats.org/drawingml/2006/main" prst="straightConnector1">
          <a:avLst/>
        </a:prstGeom>
        <a:ln xmlns:a="http://schemas.openxmlformats.org/drawingml/2006/main" w="12700">
          <a:solidFill>
            <a:schemeClr val="tx1"/>
          </a:solidFill>
          <a:tailEnd type="triangle"/>
        </a:ln>
        <a:effectLst xmlns:a="http://schemas.openxmlformats.org/drawingml/2006/main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170717" cy="480598"/>
          </a:xfrm>
          <a:prstGeom prst="rect">
            <a:avLst/>
          </a:prstGeom>
        </p:spPr>
        <p:txBody>
          <a:bodyPr vert="horz" lIns="94841" tIns="47419" rIns="94841" bIns="4741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775" y="2"/>
            <a:ext cx="3170717" cy="480598"/>
          </a:xfrm>
          <a:prstGeom prst="rect">
            <a:avLst/>
          </a:prstGeom>
        </p:spPr>
        <p:txBody>
          <a:bodyPr vert="horz" lIns="94841" tIns="47419" rIns="94841" bIns="47419" rtlCol="0"/>
          <a:lstStyle>
            <a:lvl1pPr algn="r">
              <a:defRPr sz="1200"/>
            </a:lvl1pPr>
          </a:lstStyle>
          <a:p>
            <a:fld id="{689B54F0-1D7F-4045-8213-B7D9C7FFB374}" type="datetimeFigureOut">
              <a:rPr lang="en-GB" smtClean="0"/>
              <a:pPr/>
              <a:t>16/06/2022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067"/>
            <a:ext cx="3170717" cy="480597"/>
          </a:xfrm>
          <a:prstGeom prst="rect">
            <a:avLst/>
          </a:prstGeom>
        </p:spPr>
        <p:txBody>
          <a:bodyPr vert="horz" lIns="94841" tIns="47419" rIns="94841" bIns="4741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775" y="9119067"/>
            <a:ext cx="3170717" cy="480597"/>
          </a:xfrm>
          <a:prstGeom prst="rect">
            <a:avLst/>
          </a:prstGeom>
        </p:spPr>
        <p:txBody>
          <a:bodyPr vert="horz" lIns="94841" tIns="47419" rIns="94841" bIns="47419" rtlCol="0" anchor="b"/>
          <a:lstStyle>
            <a:lvl1pPr algn="r">
              <a:defRPr sz="1200"/>
            </a:lvl1pPr>
          </a:lstStyle>
          <a:p>
            <a:fld id="{D34632E1-11D0-46CC-8676-7C313BB9F55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3273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114" tIns="49556" rIns="99114" bIns="4955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9114" tIns="49556" rIns="99114" bIns="49556" rtlCol="0"/>
          <a:lstStyle>
            <a:lvl1pPr algn="r">
              <a:defRPr sz="1300"/>
            </a:lvl1pPr>
          </a:lstStyle>
          <a:p>
            <a:fld id="{D77633BE-0766-4701-97A4-87960AEAA15B}" type="datetimeFigureOut">
              <a:rPr lang="en-US" smtClean="0"/>
              <a:pPr/>
              <a:t>6/16/2022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14" tIns="49556" rIns="99114" bIns="4955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9114" tIns="49556" rIns="99114" bIns="4955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9114" tIns="49556" rIns="99114" bIns="4955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9114" tIns="49556" rIns="99114" bIns="49556" rtlCol="0" anchor="b"/>
          <a:lstStyle>
            <a:lvl1pPr algn="r">
              <a:defRPr sz="1300"/>
            </a:lvl1pPr>
          </a:lstStyle>
          <a:p>
            <a:fld id="{A2B71D9D-C59C-46A3-89DC-993D8C59CB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22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37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95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865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B71D9D-C59C-46A3-89DC-993D8C59CBB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48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1"/>
            <a:ext cx="12192001" cy="1155292"/>
            <a:chOff x="0" y="1"/>
            <a:chExt cx="12192001" cy="1155292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6"/>
            <a:stretch/>
          </p:blipFill>
          <p:spPr>
            <a:xfrm>
              <a:off x="0" y="1"/>
              <a:ext cx="9144000" cy="115529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1" y="1788"/>
              <a:ext cx="3048000" cy="1153503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</p:spPr>
        <p:txBody>
          <a:bodyPr anchor="t" anchorCtr="0"/>
          <a:lstStyle>
            <a:lvl1pPr>
              <a:defRPr b="1" i="0">
                <a:solidFill>
                  <a:schemeClr val="tx2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1113" y="1600200"/>
            <a:ext cx="11216640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1pPr>
            <a:lvl2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2pPr>
            <a:lvl3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3pPr>
            <a:lvl4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4pPr>
            <a:lvl5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BB4665A9-9802-6782-3584-3F28069B1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457" y="4998298"/>
            <a:ext cx="1284978" cy="82107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9D2E510-1655-9304-20D2-F50903517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Section Heading 1</a:t>
            </a:r>
          </a:p>
        </p:txBody>
      </p:sp>
    </p:spTree>
    <p:extLst>
      <p:ext uri="{BB962C8B-B14F-4D97-AF65-F5344CB8AC3E}">
        <p14:creationId xmlns:p14="http://schemas.microsoft.com/office/powerpoint/2010/main" val="2547775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grpSp>
        <p:nvGrpSpPr>
          <p:cNvPr id="9" name="Group 8"/>
          <p:cNvGrpSpPr/>
          <p:nvPr userDrawn="1"/>
        </p:nvGrpSpPr>
        <p:grpSpPr>
          <a:xfrm>
            <a:off x="9028140" y="3429000"/>
            <a:ext cx="2059218" cy="2390369"/>
            <a:chOff x="4853377" y="1882494"/>
            <a:chExt cx="2981583" cy="346106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9B22DB05-5B9D-02E8-006D-509076A647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Section Heading 2</a:t>
            </a:r>
          </a:p>
        </p:txBody>
      </p:sp>
    </p:spTree>
    <p:extLst>
      <p:ext uri="{BB962C8B-B14F-4D97-AF65-F5344CB8AC3E}">
        <p14:creationId xmlns:p14="http://schemas.microsoft.com/office/powerpoint/2010/main" val="422727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>
            <a:off x="8859648" y="3429001"/>
            <a:ext cx="2059218" cy="2390369"/>
            <a:chOff x="4853377" y="1882494"/>
            <a:chExt cx="2981583" cy="346106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</p:spPr>
        </p:pic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156C0014-EAFD-4CF6-8D11-367206DE11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Section Heading 3</a:t>
            </a:r>
          </a:p>
        </p:txBody>
      </p:sp>
    </p:spTree>
    <p:extLst>
      <p:ext uri="{BB962C8B-B14F-4D97-AF65-F5344CB8AC3E}">
        <p14:creationId xmlns:p14="http://schemas.microsoft.com/office/powerpoint/2010/main" val="46396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 rot="10800000">
            <a:off x="8787857" y="3429000"/>
            <a:ext cx="2059218" cy="2390369"/>
            <a:chOff x="4853377" y="1882494"/>
            <a:chExt cx="2981583" cy="34610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79525" y="4154711"/>
              <a:ext cx="1860545" cy="11888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700000">
              <a:off x="4517526" y="2233293"/>
              <a:ext cx="1860545" cy="118884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6310265" y="2218345"/>
              <a:ext cx="1860545" cy="1188844"/>
            </a:xfrm>
            <a:prstGeom prst="rect">
              <a:avLst/>
            </a:prstGeom>
          </p:spPr>
        </p:pic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1000375B-AE18-4E0A-91DD-88866BCC5D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13" y="3177416"/>
            <a:ext cx="11216640" cy="503167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Section Heading 4</a:t>
            </a:r>
          </a:p>
        </p:txBody>
      </p:sp>
    </p:spTree>
    <p:extLst>
      <p:ext uri="{BB962C8B-B14F-4D97-AF65-F5344CB8AC3E}">
        <p14:creationId xmlns:p14="http://schemas.microsoft.com/office/powerpoint/2010/main" val="378355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</p:spTree>
    <p:extLst>
      <p:ext uri="{BB962C8B-B14F-4D97-AF65-F5344CB8AC3E}">
        <p14:creationId xmlns:p14="http://schemas.microsoft.com/office/powerpoint/2010/main" val="3905311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03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113" y="365760"/>
            <a:ext cx="11216640" cy="400110"/>
          </a:xfrm>
          <a:prstGeom prst="rect">
            <a:avLst/>
          </a:prstGeom>
        </p:spPr>
        <p:txBody>
          <a:bodyPr anchor="t" anchorCtr="0"/>
          <a:lstStyle>
            <a:lvl1pPr>
              <a:defRPr b="1" i="0">
                <a:solidFill>
                  <a:schemeClr val="tx2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41113" y="1155292"/>
            <a:ext cx="11216640" cy="4572000"/>
          </a:xfrm>
          <a:prstGeom prst="rect">
            <a:avLst/>
          </a:prstGeom>
        </p:spPr>
        <p:txBody>
          <a:bodyPr/>
          <a:lstStyle>
            <a:lvl1pPr>
              <a:buClr>
                <a:schemeClr val="tx2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1pPr>
            <a:lvl2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2pPr>
            <a:lvl3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3pPr>
            <a:lvl4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4pPr>
            <a:lvl5pPr>
              <a:buClr>
                <a:srgbClr val="E1261C"/>
              </a:buClr>
              <a:buFont typeface="Arial"/>
              <a:buChar char="•"/>
              <a:defRPr b="0" i="0">
                <a:solidFill>
                  <a:schemeClr val="tx1"/>
                </a:solidFill>
                <a:latin typeface="Libre Franklin" pitchFamily="2" charset="77"/>
                <a:cs typeface="Libre Franklin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13">
            <a:extLst>
              <a:ext uri="{FF2B5EF4-FFF2-40B4-BE49-F238E27FC236}">
                <a16:creationId xmlns:a16="http://schemas.microsoft.com/office/drawing/2014/main" id="{D40C6D45-0911-9A11-8BFD-CF89FDB22A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11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376D81E6-5A68-E01C-28C1-6ED0917D1F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47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Ref idx="1001">
        <a:schemeClr val="bg1"/>
      </p:bgRef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12BB476-7B20-A5E8-4F50-E1F0F169B42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-7496"/>
            <a:ext cx="12192000" cy="636635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grpSp>
        <p:nvGrpSpPr>
          <p:cNvPr id="18" name="Google Shape;18;p3"/>
          <p:cNvGrpSpPr/>
          <p:nvPr/>
        </p:nvGrpSpPr>
        <p:grpSpPr>
          <a:xfrm>
            <a:off x="1107190" y="1588342"/>
            <a:ext cx="994351" cy="61101"/>
            <a:chOff x="4580561" y="2589004"/>
            <a:chExt cx="1064464" cy="25200"/>
          </a:xfrm>
          <a:solidFill>
            <a:schemeClr val="tx2"/>
          </a:solidFill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72600" y="1763267"/>
            <a:ext cx="10251200" cy="202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 b="1" i="0">
                <a:solidFill>
                  <a:schemeClr val="lt1"/>
                </a:solidFill>
                <a:latin typeface="Libre Franklin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19CB5E8B-92EA-ADFE-EC7A-814541175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59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067299" y="2727297"/>
            <a:ext cx="6210301" cy="3315694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7124701" y="0"/>
            <a:ext cx="5067300" cy="342900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12" name="Google Shape;21;p3">
            <a:extLst>
              <a:ext uri="{FF2B5EF4-FFF2-40B4-BE49-F238E27FC236}">
                <a16:creationId xmlns:a16="http://schemas.microsoft.com/office/drawing/2014/main" id="{767CCA44-DA59-B5C3-5CE9-F82A59B296C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825047" y="1608700"/>
            <a:ext cx="4314825" cy="6615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 b="1" i="0">
                <a:solidFill>
                  <a:schemeClr val="tx2"/>
                </a:solidFill>
                <a:latin typeface="Libre Franklin Semi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Click to edit title</a:t>
            </a:r>
            <a:endParaRPr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F724DA0-99B1-3172-D49F-84988A4ED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189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9220200" y="0"/>
            <a:ext cx="2971800" cy="6358270"/>
          </a:xfrm>
          <a:prstGeom prst="rect">
            <a:avLst/>
          </a:prstGeom>
          <a:pattFill prst="pct5">
            <a:fgClr>
              <a:schemeClr val="bg1">
                <a:lumMod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 sz="1200"/>
            </a:lvl1pPr>
          </a:lstStyle>
          <a:p>
            <a:r>
              <a:rPr lang="en-US"/>
              <a:t>Drag and Drop image</a:t>
            </a:r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5616787C-90FD-AA94-AB5B-3A9AA19F92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52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026661" y="515909"/>
            <a:ext cx="8179221" cy="523597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075924" y="4205720"/>
            <a:ext cx="2040346" cy="2136371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  <p:txBody>
          <a:bodyPr anchor="ctr"/>
          <a:lstStyle>
            <a:lvl1pPr marL="0" indent="0" algn="ctr">
              <a:buNone/>
              <a:defRPr sz="1600" b="0" i="0"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  <p:sp>
        <p:nvSpPr>
          <p:cNvPr id="10" name="Google Shape;21;p3">
            <a:extLst>
              <a:ext uri="{FF2B5EF4-FFF2-40B4-BE49-F238E27FC236}">
                <a16:creationId xmlns:a16="http://schemas.microsoft.com/office/drawing/2014/main" id="{AB5D709F-92E1-2FD7-4B8D-F8FC52CB0B35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35569" y="1300391"/>
            <a:ext cx="2426234" cy="66156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000" b="1" i="0">
                <a:solidFill>
                  <a:schemeClr val="tx2"/>
                </a:solidFill>
                <a:latin typeface="Libre Franklin SemiBold" pitchFamily="2" charset="77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4800"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Edit title</a:t>
            </a:r>
            <a:endParaRPr dirty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9D3E6668-09D6-B899-CFF8-B0BFD33FC4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28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+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 err="1">
              <a:solidFill>
                <a:schemeClr val="bg2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41113" y="3430528"/>
            <a:ext cx="5608320" cy="400110"/>
          </a:xfrm>
          <a:prstGeom prst="rect">
            <a:avLst/>
          </a:prstGeom>
        </p:spPr>
        <p:txBody>
          <a:bodyPr anchor="t" anchorCtr="0"/>
          <a:lstStyle>
            <a:lvl1pPr>
              <a:defRPr>
                <a:solidFill>
                  <a:schemeClr val="bg1"/>
                </a:solidFill>
                <a:latin typeface="Franklin Gothic Medium"/>
                <a:cs typeface="Franklin Gothic Medium"/>
              </a:defRPr>
            </a:lvl1pPr>
          </a:lstStyle>
          <a:p>
            <a:r>
              <a:rPr lang="en-US" b="0" dirty="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rPr>
              <a:t>Section heading 1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2457" y="4998298"/>
            <a:ext cx="1284978" cy="82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778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0" y="0"/>
            <a:ext cx="12192001" cy="6859788"/>
            <a:chOff x="0" y="0"/>
            <a:chExt cx="12192001" cy="6859788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 rotWithShape="1">
            <a:blip r:embed="rId3" cstate="print">
              <a:alphaModFix amt="1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44001" y="1788"/>
              <a:ext cx="3048000" cy="6858000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 userDrawn="1"/>
        </p:nvSpPr>
        <p:spPr>
          <a:xfrm>
            <a:off x="0" y="4376360"/>
            <a:ext cx="12192000" cy="149961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002A7A-E0CB-4E02-ADB3-635E847B3F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757" y="551475"/>
            <a:ext cx="2832008" cy="83786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00007827-CB36-7445-D198-15E3D1572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1113" y="4726057"/>
            <a:ext cx="11216640" cy="503167"/>
          </a:xfrm>
          <a:prstGeom prst="rect">
            <a:avLst/>
          </a:prstGeom>
        </p:spPr>
        <p:txBody>
          <a:bodyPr anchor="t" anchorCtr="0"/>
          <a:lstStyle>
            <a:lvl1pPr>
              <a:defRPr sz="2800" b="1" i="0">
                <a:solidFill>
                  <a:schemeClr val="bg1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323972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FBDFD1-96C7-E203-3F01-32ABB9DC7F70}"/>
              </a:ext>
            </a:extLst>
          </p:cNvPr>
          <p:cNvSpPr/>
          <p:nvPr userDrawn="1"/>
        </p:nvSpPr>
        <p:spPr>
          <a:xfrm>
            <a:off x="0" y="6358270"/>
            <a:ext cx="12192000" cy="4997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38FE82-D84B-F030-F1DD-589E4579E1BA}"/>
              </a:ext>
            </a:extLst>
          </p:cNvPr>
          <p:cNvSpPr/>
          <p:nvPr userDrawn="1"/>
        </p:nvSpPr>
        <p:spPr>
          <a:xfrm>
            <a:off x="899578" y="6476935"/>
            <a:ext cx="775113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chemeClr val="bg1"/>
                </a:solidFill>
                <a:latin typeface="Libre Franklin" pitchFamily="2" charset="77"/>
                <a:ea typeface="Franklin Gothic Book" charset="0"/>
                <a:cs typeface="Franklin Gothic Book" charset="0"/>
              </a:rPr>
              <a:t>Out of Home Advertising Association of America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2D82BE-AE80-5124-767F-88640C8571C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03" y="6505895"/>
            <a:ext cx="319375" cy="204073"/>
          </a:xfrm>
          <a:prstGeom prst="rect">
            <a:avLst/>
          </a:prstGeom>
        </p:spPr>
      </p:pic>
      <p:sp>
        <p:nvSpPr>
          <p:cNvPr id="6" name="Slide Number Placeholder 13">
            <a:extLst>
              <a:ext uri="{FF2B5EF4-FFF2-40B4-BE49-F238E27FC236}">
                <a16:creationId xmlns:a16="http://schemas.microsoft.com/office/drawing/2014/main" id="{5737B299-BBC5-DEA7-15C4-B37F79EA59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  <a:prstGeom prst="rect">
            <a:avLst/>
          </a:prstGeom>
        </p:spPr>
        <p:txBody>
          <a:bodyPr/>
          <a:lstStyle>
            <a:lvl1pPr>
              <a:defRPr sz="900" b="1" i="0">
                <a:solidFill>
                  <a:srgbClr val="FFFFFF"/>
                </a:solidFill>
                <a:latin typeface="Libre Franklin SemiBold" pitchFamily="2" charset="77"/>
                <a:cs typeface="Libre Franklin SemiBold" pitchFamily="2" charset="77"/>
              </a:defRPr>
            </a:lvl1pPr>
          </a:lstStyle>
          <a:p>
            <a:fld id="{D34DACC3-9742-4940-92E6-4CAB853A321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7" r:id="rId2"/>
    <p:sldLayoutId id="2147483668" r:id="rId3"/>
    <p:sldLayoutId id="2147483666" r:id="rId4"/>
    <p:sldLayoutId id="2147483670" r:id="rId5"/>
    <p:sldLayoutId id="2147483680" r:id="rId6"/>
    <p:sldLayoutId id="2147483695" r:id="rId7"/>
    <p:sldLayoutId id="2147483724" r:id="rId8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5760" indent="-179388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864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152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1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69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8" r:id="rId2"/>
    <p:sldLayoutId id="2147483719" r:id="rId3"/>
    <p:sldLayoutId id="2147483720" r:id="rId4"/>
    <p:sldLayoutId id="2147483721" r:id="rId5"/>
    <p:sldLayoutId id="2147483723" r:id="rId6"/>
    <p:sldLayoutId id="2147483722" r:id="rId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600" b="1" kern="1200">
          <a:solidFill>
            <a:schemeClr val="accent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2880" indent="-182880" algn="l" defTabSz="457200" rtl="0" eaLnBrk="1" latinLnBrk="0" hangingPunct="1">
        <a:spcBef>
          <a:spcPts val="1000"/>
        </a:spcBef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365760" indent="-179388" algn="l" defTabSz="457200" rtl="0" eaLnBrk="1" latinLnBrk="0" hangingPunct="1">
        <a:spcBef>
          <a:spcPts val="600"/>
        </a:spcBef>
        <a:buClr>
          <a:srgbClr val="565A5C"/>
        </a:buClr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48640" indent="-182880" algn="l" defTabSz="457200" rtl="0" eaLnBrk="1" latinLnBrk="0" hangingPunct="1">
        <a:spcBef>
          <a:spcPts val="400"/>
        </a:spcBef>
        <a:buClr>
          <a:schemeClr val="tx1"/>
        </a:buClr>
        <a:buFont typeface="Arial" pitchFamily="34" charset="0"/>
        <a:buChar char="•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73152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914400" indent="-182880" algn="l" defTabSz="457200" rtl="0" eaLnBrk="1" latinLnBrk="0" hangingPunct="1">
        <a:spcBef>
          <a:spcPts val="300"/>
        </a:spcBef>
        <a:buClr>
          <a:schemeClr val="tx1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sv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11" Type="http://schemas.openxmlformats.org/officeDocument/2006/relationships/image" Target="../media/image21.svg"/><Relationship Id="rId5" Type="http://schemas.openxmlformats.org/officeDocument/2006/relationships/image" Target="../media/image15.sv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svg"/><Relationship Id="rId18" Type="http://schemas.openxmlformats.org/officeDocument/2006/relationships/image" Target="../media/image38.png"/><Relationship Id="rId26" Type="http://schemas.openxmlformats.org/officeDocument/2006/relationships/image" Target="../media/image22.png"/><Relationship Id="rId3" Type="http://schemas.openxmlformats.org/officeDocument/2006/relationships/image" Target="../media/image23.jpeg"/><Relationship Id="rId21" Type="http://schemas.openxmlformats.org/officeDocument/2006/relationships/image" Target="../media/image41.sv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17" Type="http://schemas.openxmlformats.org/officeDocument/2006/relationships/image" Target="../media/image37.svg"/><Relationship Id="rId25" Type="http://schemas.openxmlformats.org/officeDocument/2006/relationships/image" Target="../media/image45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24" Type="http://schemas.openxmlformats.org/officeDocument/2006/relationships/image" Target="../media/image44.png"/><Relationship Id="rId5" Type="http://schemas.openxmlformats.org/officeDocument/2006/relationships/image" Target="../media/image25.svg"/><Relationship Id="rId15" Type="http://schemas.openxmlformats.org/officeDocument/2006/relationships/image" Target="../media/image35.svg"/><Relationship Id="rId23" Type="http://schemas.openxmlformats.org/officeDocument/2006/relationships/image" Target="../media/image43.svg"/><Relationship Id="rId10" Type="http://schemas.openxmlformats.org/officeDocument/2006/relationships/image" Target="../media/image30.png"/><Relationship Id="rId19" Type="http://schemas.openxmlformats.org/officeDocument/2006/relationships/image" Target="../media/image39.svg"/><Relationship Id="rId4" Type="http://schemas.openxmlformats.org/officeDocument/2006/relationships/image" Target="../media/image24.png"/><Relationship Id="rId9" Type="http://schemas.openxmlformats.org/officeDocument/2006/relationships/image" Target="../media/image29.svg"/><Relationship Id="rId14" Type="http://schemas.openxmlformats.org/officeDocument/2006/relationships/image" Target="../media/image34.png"/><Relationship Id="rId22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22.png"/><Relationship Id="rId7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Relationship Id="rId6" Type="http://schemas.microsoft.com/office/2014/relationships/chartEx" Target="../charts/chartEx1.xml"/><Relationship Id="rId5" Type="http://schemas.openxmlformats.org/officeDocument/2006/relationships/image" Target="../media/image49.png"/><Relationship Id="rId4" Type="http://schemas.openxmlformats.org/officeDocument/2006/relationships/chart" Target="../charts/chart4.xml"/><Relationship Id="rId9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2997CF89-00BE-E2E4-C2D6-990EB730D4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ound Single Corner Rectangle 10"/>
          <p:cNvSpPr/>
          <p:nvPr/>
        </p:nvSpPr>
        <p:spPr>
          <a:xfrm flipH="1">
            <a:off x="308343" y="297712"/>
            <a:ext cx="11883655" cy="6560288"/>
          </a:xfrm>
          <a:prstGeom prst="round1Rect">
            <a:avLst>
              <a:gd name="adj" fmla="val 6279"/>
            </a:avLst>
          </a:prstGeom>
          <a:solidFill>
            <a:srgbClr val="000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80846" y="3089817"/>
            <a:ext cx="6487518" cy="14219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800" b="1" dirty="0">
                <a:solidFill>
                  <a:schemeClr val="bg1"/>
                </a:solidFill>
                <a:latin typeface="Libre Franklin SemiBold" pitchFamily="2" charset="77"/>
              </a:rPr>
              <a:t>OOH Back-To-School Opportunities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2" y="5045234"/>
            <a:ext cx="1382232" cy="38234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dirty="0">
                <a:solidFill>
                  <a:schemeClr val="bg1">
                    <a:alpha val="70000"/>
                  </a:schemeClr>
                </a:solidFill>
                <a:latin typeface="Libre Franklin" pitchFamily="2" charset="77"/>
              </a:rPr>
              <a:t>June 2022</a:t>
            </a:r>
          </a:p>
        </p:txBody>
      </p:sp>
      <p:cxnSp>
        <p:nvCxnSpPr>
          <p:cNvPr id="15" name="Straight Connector 14"/>
          <p:cNvCxnSpPr>
            <a:cxnSpLocks/>
          </p:cNvCxnSpPr>
          <p:nvPr/>
        </p:nvCxnSpPr>
        <p:spPr>
          <a:xfrm>
            <a:off x="914401" y="4667863"/>
            <a:ext cx="4019106" cy="0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aphic 32">
            <a:extLst>
              <a:ext uri="{FF2B5EF4-FFF2-40B4-BE49-F238E27FC236}">
                <a16:creationId xmlns:a16="http://schemas.microsoft.com/office/drawing/2014/main" id="{BC8F5E3D-550D-2F11-14AF-862BF28A3D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04974" y="893605"/>
            <a:ext cx="3144280" cy="9858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155F1C8-574C-33A0-B712-3C68EEF7222D}"/>
              </a:ext>
            </a:extLst>
          </p:cNvPr>
          <p:cNvSpPr txBox="1"/>
          <p:nvPr/>
        </p:nvSpPr>
        <p:spPr>
          <a:xfrm>
            <a:off x="880846" y="2616961"/>
            <a:ext cx="546679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Libre Franklin SemiBold" pitchFamily="2" charset="77"/>
              </a:rPr>
              <a:t>Consumer Insights &amp; Intent Q2 2022</a:t>
            </a:r>
          </a:p>
        </p:txBody>
      </p:sp>
      <p:sp>
        <p:nvSpPr>
          <p:cNvPr id="9" name="Round Single Corner Rectangle 8">
            <a:extLst>
              <a:ext uri="{FF2B5EF4-FFF2-40B4-BE49-F238E27FC236}">
                <a16:creationId xmlns:a16="http://schemas.microsoft.com/office/drawing/2014/main" id="{23234DB0-4EF0-8AE1-B1F2-4BB76AB7F03D}"/>
              </a:ext>
            </a:extLst>
          </p:cNvPr>
          <p:cNvSpPr/>
          <p:nvPr/>
        </p:nvSpPr>
        <p:spPr>
          <a:xfrm flipH="1">
            <a:off x="7581014" y="5110844"/>
            <a:ext cx="4610986" cy="1747156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12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3AE0FA4-E58B-D736-44A0-089F1C974E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6595" y="5615765"/>
            <a:ext cx="3599823" cy="7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47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5" y="443426"/>
            <a:ext cx="9594462" cy="338555"/>
          </a:xfrm>
        </p:spPr>
        <p:txBody>
          <a:bodyPr/>
          <a:lstStyle/>
          <a:p>
            <a:r>
              <a:rPr lang="en-US" sz="2200" dirty="0"/>
              <a:t>Price Will Be the Biggest Driver of Choice for BTS Shoppers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35572D-3375-6611-8BF0-2DAC114B18DD}"/>
              </a:ext>
            </a:extLst>
          </p:cNvPr>
          <p:cNvSpPr txBox="1"/>
          <p:nvPr/>
        </p:nvSpPr>
        <p:spPr>
          <a:xfrm>
            <a:off x="453305" y="1345505"/>
            <a:ext cx="51062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Which, if any, of the following will influence your purchase decision when it comes to buying back-to-school supplies? Please select all that apply.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40FCC-8A63-C9AE-218E-33B4FDA323EB}"/>
              </a:ext>
            </a:extLst>
          </p:cNvPr>
          <p:cNvSpPr txBox="1"/>
          <p:nvPr/>
        </p:nvSpPr>
        <p:spPr>
          <a:xfrm>
            <a:off x="453305" y="2149749"/>
            <a:ext cx="4972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 whose purchases are influenced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ED84-C4A4-110B-1B55-9F809416A4F0}"/>
              </a:ext>
            </a:extLst>
          </p:cNvPr>
          <p:cNvSpPr txBox="1"/>
          <p:nvPr/>
        </p:nvSpPr>
        <p:spPr>
          <a:xfrm>
            <a:off x="453305" y="5919277"/>
            <a:ext cx="1065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BTS PURCHASES ARE INFLUENCED (N=428)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Q9. Which, if any, of the following will influence your purchase decision when it comes to buying back-to-school supplies? Please select all that apply.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9AC65F6B-F8FB-8ACF-3ACD-531753451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59CE1B37-DB21-D963-CA94-75D195FA80E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5964228"/>
              </p:ext>
            </p:extLst>
          </p:nvPr>
        </p:nvGraphicFramePr>
        <p:xfrm>
          <a:off x="3425952" y="1411085"/>
          <a:ext cx="7449312" cy="4240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5C5FAEC2-731C-BCB5-37B5-8F482B6E8E05}"/>
              </a:ext>
            </a:extLst>
          </p:cNvPr>
          <p:cNvSpPr txBox="1"/>
          <p:nvPr/>
        </p:nvSpPr>
        <p:spPr>
          <a:xfrm>
            <a:off x="9988478" y="1576337"/>
            <a:ext cx="177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Libre Franklin" pitchFamily="2" charset="77"/>
              </a:rPr>
              <a:t>81% </a:t>
            </a:r>
            <a:r>
              <a:rPr lang="en-US" sz="1200" dirty="0">
                <a:latin typeface="Libre Franklin" pitchFamily="2" charset="77"/>
              </a:rPr>
              <a:t>Women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942F6DD-739B-657F-7019-79C62F86FD95}"/>
              </a:ext>
            </a:extLst>
          </p:cNvPr>
          <p:cNvCxnSpPr>
            <a:cxnSpLocks/>
          </p:cNvCxnSpPr>
          <p:nvPr/>
        </p:nvCxnSpPr>
        <p:spPr>
          <a:xfrm>
            <a:off x="10104683" y="1802911"/>
            <a:ext cx="4048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B91F04AD-9DC1-7855-CCC6-B0155CE3B30A}"/>
              </a:ext>
            </a:extLst>
          </p:cNvPr>
          <p:cNvSpPr txBox="1"/>
          <p:nvPr/>
        </p:nvSpPr>
        <p:spPr>
          <a:xfrm>
            <a:off x="10131420" y="1816075"/>
            <a:ext cx="177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Libre Franklin" pitchFamily="2" charset="77"/>
              </a:rPr>
              <a:t>78% </a:t>
            </a:r>
            <a:r>
              <a:rPr lang="en-US" sz="1200" dirty="0">
                <a:latin typeface="Libre Franklin" pitchFamily="2" charset="77"/>
              </a:rPr>
              <a:t>Suburban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16B807-CE7C-32D7-6F32-EE8B5CC9F833}"/>
              </a:ext>
            </a:extLst>
          </p:cNvPr>
          <p:cNvSpPr txBox="1"/>
          <p:nvPr/>
        </p:nvSpPr>
        <p:spPr>
          <a:xfrm>
            <a:off x="8917141" y="4246242"/>
            <a:ext cx="177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2"/>
                </a:solidFill>
                <a:latin typeface="Libre Franklin" pitchFamily="2" charset="77"/>
              </a:rPr>
              <a:t>42% </a:t>
            </a:r>
            <a:r>
              <a:rPr lang="en-US" sz="1200" dirty="0">
                <a:latin typeface="Libre Franklin" pitchFamily="2" charset="77"/>
              </a:rPr>
              <a:t>Millennials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A38934C-5874-5C48-82EE-68F8EBB7583A}"/>
              </a:ext>
            </a:extLst>
          </p:cNvPr>
          <p:cNvCxnSpPr>
            <a:cxnSpLocks/>
          </p:cNvCxnSpPr>
          <p:nvPr/>
        </p:nvCxnSpPr>
        <p:spPr>
          <a:xfrm>
            <a:off x="8937319" y="4375423"/>
            <a:ext cx="4048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>
            <a:extLst>
              <a:ext uri="{FF2B5EF4-FFF2-40B4-BE49-F238E27FC236}">
                <a16:creationId xmlns:a16="http://schemas.microsoft.com/office/drawing/2014/main" id="{052A3327-B77D-C8E8-59CB-9301A82C60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713273"/>
            <a:ext cx="4559807" cy="2938704"/>
          </a:xfrm>
          <a:custGeom>
            <a:avLst/>
            <a:gdLst>
              <a:gd name="connsiteX0" fmla="*/ 0 w 4559807"/>
              <a:gd name="connsiteY0" fmla="*/ 0 h 2938704"/>
              <a:gd name="connsiteX1" fmla="*/ 4070018 w 4559807"/>
              <a:gd name="connsiteY1" fmla="*/ 0 h 2938704"/>
              <a:gd name="connsiteX2" fmla="*/ 4168723 w 4559807"/>
              <a:gd name="connsiteY2" fmla="*/ 9951 h 2938704"/>
              <a:gd name="connsiteX3" fmla="*/ 4559807 w 4559807"/>
              <a:gd name="connsiteY3" fmla="*/ 489794 h 2938704"/>
              <a:gd name="connsiteX4" fmla="*/ 4559807 w 4559807"/>
              <a:gd name="connsiteY4" fmla="*/ 2448910 h 2938704"/>
              <a:gd name="connsiteX5" fmla="*/ 4070013 w 4559807"/>
              <a:gd name="connsiteY5" fmla="*/ 2938704 h 2938704"/>
              <a:gd name="connsiteX6" fmla="*/ 0 w 4559807"/>
              <a:gd name="connsiteY6" fmla="*/ 2938704 h 2938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59807" h="2938704">
                <a:moveTo>
                  <a:pt x="0" y="0"/>
                </a:moveTo>
                <a:lnTo>
                  <a:pt x="4070018" y="0"/>
                </a:lnTo>
                <a:lnTo>
                  <a:pt x="4168723" y="9951"/>
                </a:lnTo>
                <a:cubicBezTo>
                  <a:pt x="4391914" y="55622"/>
                  <a:pt x="4559807" y="253101"/>
                  <a:pt x="4559807" y="489794"/>
                </a:cubicBezTo>
                <a:lnTo>
                  <a:pt x="4559807" y="2448910"/>
                </a:lnTo>
                <a:cubicBezTo>
                  <a:pt x="4559807" y="2719416"/>
                  <a:pt x="4340519" y="2938704"/>
                  <a:pt x="4070013" y="2938704"/>
                </a:cubicBezTo>
                <a:lnTo>
                  <a:pt x="0" y="293870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3311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35">
            <a:extLst>
              <a:ext uri="{FF2B5EF4-FFF2-40B4-BE49-F238E27FC236}">
                <a16:creationId xmlns:a16="http://schemas.microsoft.com/office/drawing/2014/main" id="{828D07F2-DFD5-BBC8-C728-07BAA80094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0"/>
            <a:ext cx="2971800" cy="6358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6" y="232524"/>
            <a:ext cx="7349574" cy="798831"/>
          </a:xfrm>
        </p:spPr>
        <p:txBody>
          <a:bodyPr/>
          <a:lstStyle/>
          <a:p>
            <a:r>
              <a:rPr lang="en-US" sz="2200" dirty="0"/>
              <a:t>Majority of BTS Shoppers Will Be Looking for Deals from OOH Ads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35C5AC5-7E88-26E9-CA11-E3D0C23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14ABB-67DD-793E-D260-D35852BF2FA9}"/>
              </a:ext>
            </a:extLst>
          </p:cNvPr>
          <p:cNvSpPr txBox="1"/>
          <p:nvPr/>
        </p:nvSpPr>
        <p:spPr>
          <a:xfrm>
            <a:off x="453304" y="1344975"/>
            <a:ext cx="8568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When making your back-to-school buying decisions, how much will you be looking for out-of-home advertisements promoting/offering special sales and deals?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FBA56B-21F9-F39F-0930-22319BAB3BAE}"/>
              </a:ext>
            </a:extLst>
          </p:cNvPr>
          <p:cNvSpPr txBox="1"/>
          <p:nvPr/>
        </p:nvSpPr>
        <p:spPr>
          <a:xfrm>
            <a:off x="477689" y="5750645"/>
            <a:ext cx="648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BACK TO SCHOOL SHOPPERS (N=444) </a:t>
            </a:r>
          </a:p>
          <a:p>
            <a:pPr lvl="0" defTabSz="914377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Q14. When making your back-to-school buying decisions, how much will you be looking for out-of-home out-of-home advertisements promoting/offering special sales and deals?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A6A298-3EB5-8C8A-ABA2-7CF0AE2B084B}"/>
              </a:ext>
            </a:extLst>
          </p:cNvPr>
          <p:cNvSpPr txBox="1"/>
          <p:nvPr/>
        </p:nvSpPr>
        <p:spPr>
          <a:xfrm>
            <a:off x="453305" y="1892962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5B439C-267E-5AFE-46C4-CBE4C79DCBC8}"/>
              </a:ext>
            </a:extLst>
          </p:cNvPr>
          <p:cNvSpPr txBox="1"/>
          <p:nvPr/>
        </p:nvSpPr>
        <p:spPr>
          <a:xfrm>
            <a:off x="9491241" y="5127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CBAAC430-E333-7ED8-0E01-2C42D49BC1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5147100"/>
              </p:ext>
            </p:extLst>
          </p:nvPr>
        </p:nvGraphicFramePr>
        <p:xfrm>
          <a:off x="524841" y="1747761"/>
          <a:ext cx="3801151" cy="3963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4018522A-2127-14E1-AEB0-1B91E645520D}"/>
              </a:ext>
            </a:extLst>
          </p:cNvPr>
          <p:cNvSpPr txBox="1"/>
          <p:nvPr/>
        </p:nvSpPr>
        <p:spPr>
          <a:xfrm>
            <a:off x="6207503" y="1969947"/>
            <a:ext cx="2495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400" b="1">
                <a:effectLst/>
                <a:latin typeface="Helvetica" pitchFamily="2" charset="0"/>
                <a:ea typeface="Calibri" panose="020F0502020204030204" pitchFamily="34" charset="0"/>
              </a:rPr>
              <a:t>% Very much/Somewhat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B2659391-C118-F534-8BD7-D820137AAB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3087873"/>
              </p:ext>
            </p:extLst>
          </p:nvPr>
        </p:nvGraphicFramePr>
        <p:xfrm>
          <a:off x="5232013" y="2237566"/>
          <a:ext cx="3582456" cy="3580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4" name="Left Brace 23">
            <a:extLst>
              <a:ext uri="{FF2B5EF4-FFF2-40B4-BE49-F238E27FC236}">
                <a16:creationId xmlns:a16="http://schemas.microsoft.com/office/drawing/2014/main" id="{00E9D1F1-27A0-49B9-31B2-6075432FA7DF}"/>
              </a:ext>
            </a:extLst>
          </p:cNvPr>
          <p:cNvSpPr/>
          <p:nvPr/>
        </p:nvSpPr>
        <p:spPr>
          <a:xfrm rot="10800000">
            <a:off x="2846288" y="2429321"/>
            <a:ext cx="473079" cy="1959797"/>
          </a:xfrm>
          <a:prstGeom prst="leftBrace">
            <a:avLst>
              <a:gd name="adj1" fmla="val 65651"/>
              <a:gd name="adj2" fmla="val 51244"/>
            </a:avLst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462688B-16D4-347D-4C52-283BECEA21B4}"/>
              </a:ext>
            </a:extLst>
          </p:cNvPr>
          <p:cNvCxnSpPr/>
          <p:nvPr/>
        </p:nvCxnSpPr>
        <p:spPr>
          <a:xfrm>
            <a:off x="4436798" y="3330548"/>
            <a:ext cx="1278662" cy="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7277071-31C6-CA9F-D699-A30A4E3A1C3A}"/>
              </a:ext>
            </a:extLst>
          </p:cNvPr>
          <p:cNvSpPr txBox="1"/>
          <p:nvPr/>
        </p:nvSpPr>
        <p:spPr>
          <a:xfrm>
            <a:off x="3312489" y="3088405"/>
            <a:ext cx="1355229" cy="58477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Libre Franklin" pitchFamily="2" charset="77"/>
              </a:rPr>
              <a:t>68%</a:t>
            </a:r>
            <a:endParaRPr lang="en-US" sz="1200" dirty="0">
              <a:solidFill>
                <a:schemeClr val="accent3"/>
              </a:solidFill>
              <a:latin typeface="Libre Franklin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10EF44-8393-E535-8A16-8548D6D3FF11}"/>
              </a:ext>
            </a:extLst>
          </p:cNvPr>
          <p:cNvSpPr txBox="1"/>
          <p:nvPr/>
        </p:nvSpPr>
        <p:spPr>
          <a:xfrm>
            <a:off x="3312489" y="3559697"/>
            <a:ext cx="2494881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Libre Franklin" pitchFamily="2" charset="77"/>
              </a:rPr>
              <a:t>will be looking for OOH ads regarding back-to-school deals</a:t>
            </a:r>
            <a:endParaRPr lang="en-US" sz="900" dirty="0">
              <a:solidFill>
                <a:schemeClr val="accent3"/>
              </a:solidFill>
              <a:latin typeface="Libre Franklin" pitchFamily="2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BAD22F-9E9B-D9C8-A451-6A5616F1B74C}"/>
              </a:ext>
            </a:extLst>
          </p:cNvPr>
          <p:cNvSpPr txBox="1"/>
          <p:nvPr/>
        </p:nvSpPr>
        <p:spPr>
          <a:xfrm>
            <a:off x="7023241" y="6064316"/>
            <a:ext cx="139333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Franklin Gothic Book" panose="020B0503020102020204" pitchFamily="34" charset="0"/>
              </a:rPr>
              <a:t>* Small base size (N &lt; 100)</a:t>
            </a:r>
          </a:p>
        </p:txBody>
      </p:sp>
    </p:spTree>
    <p:extLst>
      <p:ext uri="{BB962C8B-B14F-4D97-AF65-F5344CB8AC3E}">
        <p14:creationId xmlns:p14="http://schemas.microsoft.com/office/powerpoint/2010/main" val="493110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5" y="232524"/>
            <a:ext cx="6715207" cy="798831"/>
          </a:xfrm>
        </p:spPr>
        <p:txBody>
          <a:bodyPr/>
          <a:lstStyle/>
          <a:p>
            <a:r>
              <a:rPr lang="en-US" sz="2200" dirty="0"/>
              <a:t>Savings, Convenience, Community: </a:t>
            </a:r>
            <a:br>
              <a:rPr lang="en-US" sz="2200" dirty="0"/>
            </a:br>
            <a:r>
              <a:rPr lang="en-US" sz="2200" dirty="0"/>
              <a:t>Especially Key for Millennials &amp; Urbanites 1M+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35C5AC5-7E88-26E9-CA11-E3D0C23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14ABB-67DD-793E-D260-D35852BF2FA9}"/>
              </a:ext>
            </a:extLst>
          </p:cNvPr>
          <p:cNvSpPr txBox="1"/>
          <p:nvPr/>
        </p:nvSpPr>
        <p:spPr>
          <a:xfrm>
            <a:off x="453305" y="1344975"/>
            <a:ext cx="114899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How relevant do you find the following types of advertisements regarding back-to-school shopping?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FBA56B-21F9-F39F-0930-22319BAB3BAE}"/>
              </a:ext>
            </a:extLst>
          </p:cNvPr>
          <p:cNvSpPr txBox="1"/>
          <p:nvPr/>
        </p:nvSpPr>
        <p:spPr>
          <a:xfrm>
            <a:off x="477689" y="5750645"/>
            <a:ext cx="6484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SPENDING MORE ON BTS SUPPLIES (N=320)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Q13. How relevant do you find the following types of advertisements regarding back-to-school shopping?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A6A298-3EB5-8C8A-ABA2-7CF0AE2B084B}"/>
              </a:ext>
            </a:extLst>
          </p:cNvPr>
          <p:cNvSpPr txBox="1"/>
          <p:nvPr/>
        </p:nvSpPr>
        <p:spPr>
          <a:xfrm>
            <a:off x="453305" y="1774352"/>
            <a:ext cx="6362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 spending more on supplies</a:t>
            </a:r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D3398A15-501C-1976-E1C1-4E9A780AE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769403"/>
              </p:ext>
            </p:extLst>
          </p:nvPr>
        </p:nvGraphicFramePr>
        <p:xfrm>
          <a:off x="-1735255" y="2148373"/>
          <a:ext cx="12393278" cy="3273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DFA3F2-9398-7215-2D39-D4C31E799A64}"/>
              </a:ext>
            </a:extLst>
          </p:cNvPr>
          <p:cNvCxnSpPr>
            <a:cxnSpLocks/>
          </p:cNvCxnSpPr>
          <p:nvPr/>
        </p:nvCxnSpPr>
        <p:spPr>
          <a:xfrm>
            <a:off x="10076200" y="2948959"/>
            <a:ext cx="4048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3E4A75-5880-5A20-0631-055347B50FFE}"/>
              </a:ext>
            </a:extLst>
          </p:cNvPr>
          <p:cNvSpPr txBox="1"/>
          <p:nvPr/>
        </p:nvSpPr>
        <p:spPr>
          <a:xfrm>
            <a:off x="10560487" y="2700534"/>
            <a:ext cx="138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92% </a:t>
            </a:r>
            <a:r>
              <a:rPr lang="en-US" sz="1000" dirty="0">
                <a:latin typeface="Libre Franklin" pitchFamily="2" charset="77"/>
              </a:rPr>
              <a:t>Suburban</a:t>
            </a:r>
          </a:p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91% </a:t>
            </a:r>
            <a:r>
              <a:rPr lang="en-US" sz="1000" dirty="0">
                <a:latin typeface="Libre Franklin" pitchFamily="2" charset="77"/>
              </a:rPr>
              <a:t>Millennials</a:t>
            </a:r>
          </a:p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90% </a:t>
            </a:r>
            <a:r>
              <a:rPr lang="en-US" sz="1000" dirty="0">
                <a:latin typeface="Libre Franklin" pitchFamily="2" charset="77"/>
              </a:rPr>
              <a:t>Urban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12228F2-D2FD-2CA7-3435-1973F019D0DF}"/>
              </a:ext>
            </a:extLst>
          </p:cNvPr>
          <p:cNvCxnSpPr>
            <a:cxnSpLocks/>
          </p:cNvCxnSpPr>
          <p:nvPr/>
        </p:nvCxnSpPr>
        <p:spPr>
          <a:xfrm>
            <a:off x="10076200" y="3905692"/>
            <a:ext cx="4048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F4092548-413B-6004-45BE-4CA537CCD962}"/>
              </a:ext>
            </a:extLst>
          </p:cNvPr>
          <p:cNvSpPr txBox="1"/>
          <p:nvPr/>
        </p:nvSpPr>
        <p:spPr>
          <a:xfrm>
            <a:off x="10560487" y="3657267"/>
            <a:ext cx="138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88% </a:t>
            </a:r>
            <a:r>
              <a:rPr lang="en-US" sz="1000" dirty="0">
                <a:latin typeface="Libre Franklin" pitchFamily="2" charset="77"/>
              </a:rPr>
              <a:t>$50-100K HHI</a:t>
            </a:r>
          </a:p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87% </a:t>
            </a:r>
            <a:r>
              <a:rPr lang="en-US" sz="1000" dirty="0">
                <a:latin typeface="Libre Franklin" pitchFamily="2" charset="77"/>
              </a:rPr>
              <a:t>Urban 1M+</a:t>
            </a:r>
          </a:p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82% </a:t>
            </a:r>
            <a:r>
              <a:rPr lang="en-US" sz="1000" dirty="0" err="1">
                <a:latin typeface="Libre Franklin" pitchFamily="2" charset="77"/>
              </a:rPr>
              <a:t>Millenials</a:t>
            </a:r>
            <a:endParaRPr lang="en-US" sz="1000" dirty="0">
              <a:latin typeface="Libre Franklin" pitchFamily="2" charset="77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7DCAAFC-5189-DBA2-A51F-DD7A6B6801CA}"/>
              </a:ext>
            </a:extLst>
          </p:cNvPr>
          <p:cNvCxnSpPr>
            <a:cxnSpLocks/>
          </p:cNvCxnSpPr>
          <p:nvPr/>
        </p:nvCxnSpPr>
        <p:spPr>
          <a:xfrm>
            <a:off x="10076200" y="4883864"/>
            <a:ext cx="40482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12CA6E4B-146B-2242-BABC-61F21A82CFF8}"/>
              </a:ext>
            </a:extLst>
          </p:cNvPr>
          <p:cNvSpPr txBox="1"/>
          <p:nvPr/>
        </p:nvSpPr>
        <p:spPr>
          <a:xfrm>
            <a:off x="10560487" y="4683809"/>
            <a:ext cx="138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87% </a:t>
            </a:r>
            <a:r>
              <a:rPr lang="en-US" sz="1000" dirty="0">
                <a:latin typeface="Libre Franklin" pitchFamily="2" charset="77"/>
              </a:rPr>
              <a:t>Urban 1M+</a:t>
            </a:r>
          </a:p>
          <a:p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81% </a:t>
            </a:r>
            <a:r>
              <a:rPr lang="en-US" sz="1000" dirty="0" err="1">
                <a:latin typeface="Libre Franklin" pitchFamily="2" charset="77"/>
              </a:rPr>
              <a:t>Millenials</a:t>
            </a:r>
            <a:endParaRPr lang="en-US" sz="1000" dirty="0">
              <a:latin typeface="Libre Franklin" pitchFamily="2" charset="7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BDE6FDA-4DDE-7D29-8FD0-1795FDF7EBAA}"/>
              </a:ext>
            </a:extLst>
          </p:cNvPr>
          <p:cNvSpPr txBox="1"/>
          <p:nvPr/>
        </p:nvSpPr>
        <p:spPr>
          <a:xfrm>
            <a:off x="9016878" y="2161500"/>
            <a:ext cx="13827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tx2"/>
                </a:solidFill>
                <a:latin typeface="Libre Franklin" pitchFamily="2" charset="77"/>
              </a:rPr>
              <a:t>Relevant (NET)</a:t>
            </a:r>
            <a:endParaRPr lang="en-US" sz="1000" dirty="0">
              <a:solidFill>
                <a:schemeClr val="tx2"/>
              </a:solidFill>
              <a:latin typeface="Libre Franklin" pitchFamily="2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018862-9AA7-4AC3-7001-0E9DB00D3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472" y="2172951"/>
            <a:ext cx="5091545" cy="25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56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E60787-BCB9-B01B-CDCE-30F5EEE784CE}"/>
              </a:ext>
            </a:extLst>
          </p:cNvPr>
          <p:cNvSpPr txBox="1"/>
          <p:nvPr/>
        </p:nvSpPr>
        <p:spPr>
          <a:xfrm>
            <a:off x="797668" y="6057796"/>
            <a:ext cx="93538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“Consumer Insights and Intent Q2 2022 – OOH Back-to-School Opportunities” was sponsored by The Foundation for Outdoor Advertising Research and Education (FOARE), a 501 (c) (3) not for profit, charitable organization.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93A59E-FDB3-BABD-77D9-909F139CCFA8}"/>
              </a:ext>
            </a:extLst>
          </p:cNvPr>
          <p:cNvSpPr/>
          <p:nvPr/>
        </p:nvSpPr>
        <p:spPr>
          <a:xfrm>
            <a:off x="8848165" y="4788925"/>
            <a:ext cx="3343835" cy="12084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F4A92B-510D-E69D-A41B-536D4C96A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25314" y="3151661"/>
            <a:ext cx="3969018" cy="3106190"/>
          </a:xfrm>
          <a:prstGeom prst="rect">
            <a:avLst/>
          </a:prstGeom>
          <a:noFill/>
        </p:spPr>
      </p:pic>
      <p:sp>
        <p:nvSpPr>
          <p:cNvPr id="6" name="Round Single Corner Rectangle 5">
            <a:extLst>
              <a:ext uri="{FF2B5EF4-FFF2-40B4-BE49-F238E27FC236}">
                <a16:creationId xmlns:a16="http://schemas.microsoft.com/office/drawing/2014/main" id="{56BD4BA0-A2C9-A6D3-BAB2-F660BC495393}"/>
              </a:ext>
            </a:extLst>
          </p:cNvPr>
          <p:cNvSpPr/>
          <p:nvPr/>
        </p:nvSpPr>
        <p:spPr>
          <a:xfrm flipV="1">
            <a:off x="0" y="0"/>
            <a:ext cx="4610986" cy="1747156"/>
          </a:xfrm>
          <a:prstGeom prst="round1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2"/>
              </a:solidFill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4268F1D-D74C-0769-433A-040F9BDD2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581" y="504921"/>
            <a:ext cx="3599823" cy="7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425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Placeholder 77">
            <a:extLst>
              <a:ext uri="{FF2B5EF4-FFF2-40B4-BE49-F238E27FC236}">
                <a16:creationId xmlns:a16="http://schemas.microsoft.com/office/drawing/2014/main" id="{FF983386-3E7F-0D17-AC7D-2860B90C8B1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19998" y="5884"/>
            <a:ext cx="5067300" cy="634206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9EE76-37D4-3A39-D490-DEF826517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77A7DFE-C924-A5D4-631E-84F4A3FC8713}"/>
              </a:ext>
            </a:extLst>
          </p:cNvPr>
          <p:cNvSpPr/>
          <p:nvPr/>
        </p:nvSpPr>
        <p:spPr>
          <a:xfrm>
            <a:off x="914400" y="2727297"/>
            <a:ext cx="5440680" cy="36309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B9A26B7-6053-5A23-C9A4-663B38CDFBC5}"/>
              </a:ext>
            </a:extLst>
          </p:cNvPr>
          <p:cNvSpPr/>
          <p:nvPr/>
        </p:nvSpPr>
        <p:spPr>
          <a:xfrm>
            <a:off x="516702" y="277090"/>
            <a:ext cx="29338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latin typeface="Libre Franklin Light" pitchFamily="2" charset="77"/>
              </a:rPr>
              <a:t>OAAA Q2 CONSUMER TRENDS FOR OOH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F9C3563-5082-37F8-510F-824F2F583117}"/>
              </a:ext>
            </a:extLst>
          </p:cNvPr>
          <p:cNvSpPr txBox="1"/>
          <p:nvPr/>
        </p:nvSpPr>
        <p:spPr>
          <a:xfrm>
            <a:off x="1204256" y="2889781"/>
            <a:ext cx="3546282" cy="3098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solidFill>
                  <a:schemeClr val="tx2"/>
                </a:solidFill>
                <a:latin typeface="Libre Franklin" pitchFamily="2" charset="77"/>
              </a:rPr>
              <a:t>METHODOLOGY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BC53E70-EF63-092D-B42F-1BBD237C20F1}"/>
              </a:ext>
            </a:extLst>
          </p:cNvPr>
          <p:cNvSpPr txBox="1"/>
          <p:nvPr/>
        </p:nvSpPr>
        <p:spPr>
          <a:xfrm>
            <a:off x="900947" y="815009"/>
            <a:ext cx="3546282" cy="30982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200" b="1" dirty="0">
                <a:latin typeface="Libre Franklin" pitchFamily="2" charset="77"/>
              </a:rPr>
              <a:t>CONTENTS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E80ED9C-B3EB-C26E-7814-DA3B541DD249}"/>
              </a:ext>
            </a:extLst>
          </p:cNvPr>
          <p:cNvGrpSpPr/>
          <p:nvPr/>
        </p:nvGrpSpPr>
        <p:grpSpPr>
          <a:xfrm>
            <a:off x="914400" y="1283786"/>
            <a:ext cx="6210301" cy="1169583"/>
            <a:chOff x="914400" y="1305052"/>
            <a:chExt cx="6210301" cy="11695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0228EE-C129-0C3E-C591-DDB968152BC5}"/>
                </a:ext>
              </a:extLst>
            </p:cNvPr>
            <p:cNvSpPr txBox="1"/>
            <p:nvPr/>
          </p:nvSpPr>
          <p:spPr>
            <a:xfrm>
              <a:off x="914401" y="1381842"/>
              <a:ext cx="3546282" cy="41857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Libre Franklin" pitchFamily="2" charset="77"/>
                </a:rPr>
                <a:t>Key Takeaways – p. 3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2C3420-454B-0AE5-FB6B-217E70F88997}"/>
                </a:ext>
              </a:extLst>
            </p:cNvPr>
            <p:cNvSpPr txBox="1"/>
            <p:nvPr/>
          </p:nvSpPr>
          <p:spPr>
            <a:xfrm>
              <a:off x="914401" y="1966054"/>
              <a:ext cx="6210300" cy="41857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dirty="0">
                  <a:latin typeface="Libre Franklin" pitchFamily="2" charset="77"/>
                </a:rPr>
                <a:t>OOH Influence on Back-To-School Shopping – p. 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C99CB9A-535A-D0A4-4824-38372E53EFC2}"/>
                </a:ext>
              </a:extLst>
            </p:cNvPr>
            <p:cNvCxnSpPr/>
            <p:nvPr/>
          </p:nvCxnSpPr>
          <p:spPr>
            <a:xfrm>
              <a:off x="914400" y="1879211"/>
              <a:ext cx="5720316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C3A2BFC-212E-3F2E-BDA8-815C396218BC}"/>
                </a:ext>
              </a:extLst>
            </p:cNvPr>
            <p:cNvCxnSpPr/>
            <p:nvPr/>
          </p:nvCxnSpPr>
          <p:spPr>
            <a:xfrm>
              <a:off x="914400" y="1305052"/>
              <a:ext cx="5720316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E1DB9CC-BD3A-238A-2C42-9DC15DEB7F5B}"/>
                </a:ext>
              </a:extLst>
            </p:cNvPr>
            <p:cNvCxnSpPr/>
            <p:nvPr/>
          </p:nvCxnSpPr>
          <p:spPr>
            <a:xfrm>
              <a:off x="914400" y="2474635"/>
              <a:ext cx="5720316" cy="0"/>
            </a:xfrm>
            <a:prstGeom prst="line">
              <a:avLst/>
            </a:prstGeom>
            <a:ln w="63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E07704-EA22-A6F1-E794-10BDF17E7654}"/>
              </a:ext>
            </a:extLst>
          </p:cNvPr>
          <p:cNvGrpSpPr/>
          <p:nvPr/>
        </p:nvGrpSpPr>
        <p:grpSpPr>
          <a:xfrm>
            <a:off x="1369348" y="3533407"/>
            <a:ext cx="2484479" cy="567771"/>
            <a:chOff x="1133802" y="3272646"/>
            <a:chExt cx="2484479" cy="567771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3078E05-FF96-0BBF-E014-A333C8E57D2F}"/>
                </a:ext>
              </a:extLst>
            </p:cNvPr>
            <p:cNvSpPr txBox="1"/>
            <p:nvPr/>
          </p:nvSpPr>
          <p:spPr>
            <a:xfrm>
              <a:off x="1775291" y="3473212"/>
              <a:ext cx="1842990" cy="29174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1100" b="1" dirty="0">
                  <a:latin typeface="Libre Franklin SemiBold" pitchFamily="2" charset="77"/>
                </a:rPr>
                <a:t>May 31 – June 3, 2022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325F8D9-3F0B-5F03-6CDE-6295A7E31B5B}"/>
                </a:ext>
              </a:extLst>
            </p:cNvPr>
            <p:cNvSpPr txBox="1"/>
            <p:nvPr/>
          </p:nvSpPr>
          <p:spPr>
            <a:xfrm>
              <a:off x="1775291" y="3308841"/>
              <a:ext cx="525705" cy="23737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sz="800" b="1" dirty="0">
                  <a:solidFill>
                    <a:schemeClr val="tx2"/>
                  </a:solidFill>
                  <a:latin typeface="Libre Franklin" pitchFamily="2" charset="77"/>
                </a:rPr>
                <a:t>Dates</a:t>
              </a:r>
            </a:p>
          </p:txBody>
        </p:sp>
        <p:pic>
          <p:nvPicPr>
            <p:cNvPr id="38" name="Graphic 37" descr="Monthly calendar outline">
              <a:extLst>
                <a:ext uri="{FF2B5EF4-FFF2-40B4-BE49-F238E27FC236}">
                  <a16:creationId xmlns:a16="http://schemas.microsoft.com/office/drawing/2014/main" id="{23112AFC-AF0B-B370-C58B-7217FDB8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3802" y="3272646"/>
              <a:ext cx="567771" cy="567771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9070532-3815-EEB2-BE76-CEB9DD362748}"/>
              </a:ext>
            </a:extLst>
          </p:cNvPr>
          <p:cNvGrpSpPr/>
          <p:nvPr/>
        </p:nvGrpSpPr>
        <p:grpSpPr>
          <a:xfrm>
            <a:off x="1369348" y="4571204"/>
            <a:ext cx="2458672" cy="516155"/>
            <a:chOff x="1159609" y="3975034"/>
            <a:chExt cx="2458672" cy="516155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16AF33F6-E407-A4F5-178D-F6D5F312DEE5}"/>
                </a:ext>
              </a:extLst>
            </p:cNvPr>
            <p:cNvGrpSpPr/>
            <p:nvPr/>
          </p:nvGrpSpPr>
          <p:grpSpPr>
            <a:xfrm>
              <a:off x="1775291" y="3975724"/>
              <a:ext cx="1842990" cy="456118"/>
              <a:chOff x="1775291" y="3308841"/>
              <a:chExt cx="1842990" cy="456118"/>
            </a:xfrm>
          </p:grpSpPr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D7F35E5D-445E-844F-C8F4-9B1A9F358907}"/>
                  </a:ext>
                </a:extLst>
              </p:cNvPr>
              <p:cNvSpPr txBox="1"/>
              <p:nvPr/>
            </p:nvSpPr>
            <p:spPr>
              <a:xfrm>
                <a:off x="1775291" y="3473212"/>
                <a:ext cx="1842990" cy="291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100" b="1" dirty="0">
                    <a:latin typeface="Libre Franklin SemiBold" pitchFamily="2" charset="77"/>
                  </a:rPr>
                  <a:t>10 minutes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36AD694-D6F5-98DD-32E3-0A3E81355E03}"/>
                  </a:ext>
                </a:extLst>
              </p:cNvPr>
              <p:cNvSpPr txBox="1"/>
              <p:nvPr/>
            </p:nvSpPr>
            <p:spPr>
              <a:xfrm>
                <a:off x="1775291" y="3308841"/>
                <a:ext cx="967909" cy="2373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800" b="1" dirty="0">
                    <a:solidFill>
                      <a:schemeClr val="tx2"/>
                    </a:solidFill>
                    <a:latin typeface="Libre Franklin" pitchFamily="2" charset="77"/>
                  </a:rPr>
                  <a:t>Survey Length</a:t>
                </a:r>
              </a:p>
            </p:txBody>
          </p:sp>
        </p:grpSp>
        <p:pic>
          <p:nvPicPr>
            <p:cNvPr id="49" name="Graphic 48" descr="Hourglass 30% outline">
              <a:extLst>
                <a:ext uri="{FF2B5EF4-FFF2-40B4-BE49-F238E27FC236}">
                  <a16:creationId xmlns:a16="http://schemas.microsoft.com/office/drawing/2014/main" id="{DD7CE488-FCF1-FABE-599B-33C0673FF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9609" y="3975034"/>
              <a:ext cx="516155" cy="516155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91C6311D-7C3C-614A-0CBB-94CBD444B8E3}"/>
              </a:ext>
            </a:extLst>
          </p:cNvPr>
          <p:cNvGrpSpPr/>
          <p:nvPr/>
        </p:nvGrpSpPr>
        <p:grpSpPr>
          <a:xfrm>
            <a:off x="3996091" y="3522375"/>
            <a:ext cx="2458672" cy="516155"/>
            <a:chOff x="1159609" y="4655476"/>
            <a:chExt cx="2458672" cy="51615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5A33B8CD-5C19-7F3E-DD2B-0FACFE18D3FD}"/>
                </a:ext>
              </a:extLst>
            </p:cNvPr>
            <p:cNvGrpSpPr/>
            <p:nvPr/>
          </p:nvGrpSpPr>
          <p:grpSpPr>
            <a:xfrm>
              <a:off x="1775291" y="4681664"/>
              <a:ext cx="1842990" cy="456118"/>
              <a:chOff x="1775291" y="3308841"/>
              <a:chExt cx="1842990" cy="456118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BE6872B-C6DA-5F60-EF40-F306009556C2}"/>
                  </a:ext>
                </a:extLst>
              </p:cNvPr>
              <p:cNvSpPr txBox="1"/>
              <p:nvPr/>
            </p:nvSpPr>
            <p:spPr>
              <a:xfrm>
                <a:off x="1775291" y="3473212"/>
                <a:ext cx="1842990" cy="291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100" b="1" dirty="0">
                    <a:latin typeface="Libre Franklin SemiBold" pitchFamily="2" charset="77"/>
                  </a:rPr>
                  <a:t>Online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7FAB747-FB22-29CE-AB8A-DF59D829D0BC}"/>
                  </a:ext>
                </a:extLst>
              </p:cNvPr>
              <p:cNvSpPr txBox="1"/>
              <p:nvPr/>
            </p:nvSpPr>
            <p:spPr>
              <a:xfrm>
                <a:off x="1775291" y="3308841"/>
                <a:ext cx="967909" cy="2373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800" b="1" dirty="0">
                    <a:solidFill>
                      <a:schemeClr val="tx2"/>
                    </a:solidFill>
                    <a:latin typeface="Libre Franklin" pitchFamily="2" charset="77"/>
                  </a:rPr>
                  <a:t>Method</a:t>
                </a:r>
              </a:p>
            </p:txBody>
          </p:sp>
        </p:grpSp>
        <p:pic>
          <p:nvPicPr>
            <p:cNvPr id="62" name="Graphic 61" descr="Cursor outline">
              <a:extLst>
                <a:ext uri="{FF2B5EF4-FFF2-40B4-BE49-F238E27FC236}">
                  <a16:creationId xmlns:a16="http://schemas.microsoft.com/office/drawing/2014/main" id="{4C310609-5E0E-4B9B-0F13-AD3FE7C19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59609" y="4655476"/>
              <a:ext cx="516155" cy="516155"/>
            </a:xfrm>
            <a:prstGeom prst="rect">
              <a:avLst/>
            </a:prstGeom>
          </p:spPr>
        </p:pic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6B01CED7-4F5F-AA72-274F-011366FDB6C4}"/>
              </a:ext>
            </a:extLst>
          </p:cNvPr>
          <p:cNvGrpSpPr/>
          <p:nvPr/>
        </p:nvGrpSpPr>
        <p:grpSpPr>
          <a:xfrm>
            <a:off x="4193557" y="4536956"/>
            <a:ext cx="2435212" cy="469233"/>
            <a:chOff x="1183069" y="5346904"/>
            <a:chExt cx="2435212" cy="46923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2E654A7-F70F-A74C-D614-29852B5AF5FA}"/>
                </a:ext>
              </a:extLst>
            </p:cNvPr>
            <p:cNvGrpSpPr/>
            <p:nvPr/>
          </p:nvGrpSpPr>
          <p:grpSpPr>
            <a:xfrm>
              <a:off x="1775291" y="5351552"/>
              <a:ext cx="1842990" cy="456118"/>
              <a:chOff x="1775291" y="3308841"/>
              <a:chExt cx="1842990" cy="456118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1C046AA2-2DAF-DC3B-C0C1-A2AD456162A2}"/>
                  </a:ext>
                </a:extLst>
              </p:cNvPr>
              <p:cNvSpPr txBox="1"/>
              <p:nvPr/>
            </p:nvSpPr>
            <p:spPr>
              <a:xfrm>
                <a:off x="1775291" y="3473212"/>
                <a:ext cx="1842990" cy="29174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100" b="1" dirty="0">
                    <a:latin typeface="Libre Franklin SemiBold" pitchFamily="2" charset="77"/>
                  </a:rPr>
                  <a:t>1,000 Adults 18+</a:t>
                </a: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B7936AB-7A68-191E-52DF-2C234DCFD0CC}"/>
                  </a:ext>
                </a:extLst>
              </p:cNvPr>
              <p:cNvSpPr txBox="1"/>
              <p:nvPr/>
            </p:nvSpPr>
            <p:spPr>
              <a:xfrm>
                <a:off x="1775291" y="3308841"/>
                <a:ext cx="967909" cy="23737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800" b="1" dirty="0">
                    <a:solidFill>
                      <a:schemeClr val="tx2"/>
                    </a:solidFill>
                    <a:latin typeface="Libre Franklin" pitchFamily="2" charset="77"/>
                  </a:rPr>
                  <a:t>Audience</a:t>
                </a:r>
              </a:p>
            </p:txBody>
          </p:sp>
        </p:grpSp>
        <p:pic>
          <p:nvPicPr>
            <p:cNvPr id="64" name="Graphic 63" descr="Group of people outline">
              <a:extLst>
                <a:ext uri="{FF2B5EF4-FFF2-40B4-BE49-F238E27FC236}">
                  <a16:creationId xmlns:a16="http://schemas.microsoft.com/office/drawing/2014/main" id="{DFB07F14-D261-4A35-4997-5445740B5C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83069" y="5346904"/>
              <a:ext cx="469233" cy="469233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888B0958-DDE3-D87F-F7B9-99251C85095A}"/>
              </a:ext>
            </a:extLst>
          </p:cNvPr>
          <p:cNvSpPr txBox="1"/>
          <p:nvPr/>
        </p:nvSpPr>
        <p:spPr>
          <a:xfrm>
            <a:off x="1191809" y="5826545"/>
            <a:ext cx="4824943" cy="3592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700" dirty="0">
                <a:latin typeface="Libre Franklin" pitchFamily="2" charset="77"/>
              </a:rPr>
              <a:t>Data is weighted to reflect the U.S. general public across age, gender, race/ethnicity, region, income, household size, and employment.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0D513DA-58D2-AE3A-DCA0-A360ACD8BB1F}"/>
              </a:ext>
            </a:extLst>
          </p:cNvPr>
          <p:cNvGrpSpPr/>
          <p:nvPr/>
        </p:nvGrpSpPr>
        <p:grpSpPr>
          <a:xfrm>
            <a:off x="10143460" y="0"/>
            <a:ext cx="2048538" cy="574158"/>
            <a:chOff x="10143460" y="0"/>
            <a:chExt cx="2048538" cy="574158"/>
          </a:xfrm>
        </p:grpSpPr>
        <p:sp>
          <p:nvSpPr>
            <p:cNvPr id="69" name="Round Single Corner Rectangle 68">
              <a:extLst>
                <a:ext uri="{FF2B5EF4-FFF2-40B4-BE49-F238E27FC236}">
                  <a16:creationId xmlns:a16="http://schemas.microsoft.com/office/drawing/2014/main" id="{1242C3CE-243C-1A3B-C027-3F663847FC59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70" name="Picture 6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0FC629-B399-F037-5363-48FCCCCA7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71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3">
            <a:extLst>
              <a:ext uri="{FF2B5EF4-FFF2-40B4-BE49-F238E27FC236}">
                <a16:creationId xmlns:a16="http://schemas.microsoft.com/office/drawing/2014/main" id="{10270842-D706-70A9-4144-FE2DF7590921}"/>
              </a:ext>
            </a:extLst>
          </p:cNvPr>
          <p:cNvSpPr txBox="1">
            <a:spLocks/>
          </p:cNvSpPr>
          <p:nvPr/>
        </p:nvSpPr>
        <p:spPr>
          <a:xfrm>
            <a:off x="825047" y="375674"/>
            <a:ext cx="6107381" cy="47087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  <a:latin typeface="Libre Franklin SemiBold" pitchFamily="2" charset="77"/>
              </a:rPr>
              <a:t>Key Takeaways</a:t>
            </a:r>
          </a:p>
        </p:txBody>
      </p:sp>
      <p:pic>
        <p:nvPicPr>
          <p:cNvPr id="36" name="Picture Placeholder 35">
            <a:extLst>
              <a:ext uri="{FF2B5EF4-FFF2-40B4-BE49-F238E27FC236}">
                <a16:creationId xmlns:a16="http://schemas.microsoft.com/office/drawing/2014/main" id="{4209438A-A83E-D06C-AA25-D3662FD11B7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20200" y="0"/>
            <a:ext cx="2971800" cy="635827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8A9403-D931-7E60-588E-7C1C30A58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4C775AAD-64A8-AE9F-0157-6DFEB0A2C7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465487"/>
              </p:ext>
            </p:extLst>
          </p:nvPr>
        </p:nvGraphicFramePr>
        <p:xfrm>
          <a:off x="783020" y="1224162"/>
          <a:ext cx="8046720" cy="4693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158994757"/>
                    </a:ext>
                  </a:extLst>
                </a:gridCol>
                <a:gridCol w="6949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Back to School Shoppers (BTS) Plan to Spend More This Year: 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Three quarters (75%) of shoppers say they plan to spend more than usual on BTS products, and among those planning to spend more, a third (32%) saying they plan to spend a lot more than usual.  More than half (56%) say they expect to spend up to $500 on products, and (44%) expect to spend more than $500.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828656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Summer is Prime Time for BTS Shopping: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 Three in five (63%) of BTS shoppers say they will be shopping in mid-to-late summer, with (43%) planning to shop in August and (20%) in July.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379453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BTS Shoppers Will Be Flocking to Brick-and-Mortar Stores: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 Most BTS (69%) plan on visiting physical retail stores for products while (40%) will shop online.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776892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The Top Sellers Are Clothing and Tech: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 While BTS shoppers plan on spending money on various items (64% misc. supplies, 60% shoes, 53% clothing), shoppers expect to spend the most on clothing (24%) and laptops/personal computers (20%).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3920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kern="1200" dirty="0">
                        <a:solidFill>
                          <a:schemeClr val="tx1"/>
                        </a:solidFill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kern="1200" dirty="0">
                          <a:solidFill>
                            <a:schemeClr val="tx2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Price is the Key Driver of Choice:</a:t>
                      </a:r>
                      <a:r>
                        <a:rPr lang="en-US" sz="1100" b="0" i="0" kern="1200" dirty="0">
                          <a:solidFill>
                            <a:schemeClr val="tx1"/>
                          </a:solidFill>
                          <a:latin typeface="Libre Franklin" pitchFamily="2" charset="77"/>
                          <a:ea typeface="+mn-ea"/>
                          <a:cs typeface="+mn-cs"/>
                        </a:rPr>
                        <a:t> (70%) of BTS shoppers say price/sales/promotions will influence their purchases, and (88%) of BTS shoppers who plan to spend more on products this year say ads regarding value/savings are relevant to their shopping.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6191359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Libre Franklin" pitchFamily="2" charset="77"/>
                        <a:ea typeface="+mn-ea"/>
                        <a:cs typeface="+mn-cs"/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Libre Franklin" pitchFamily="2" charset="77"/>
                          <a:ea typeface="+mn-ea"/>
                          <a:cs typeface="+mn-cs"/>
                        </a:rPr>
                        <a:t>OOH’s Massive Megaphone: 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Libre Franklin" pitchFamily="2" charset="77"/>
                          <a:ea typeface="+mn-ea"/>
                          <a:cs typeface="+mn-cs"/>
                        </a:rPr>
                        <a:t>Over two-thirds (68%) of back-to-school shoppers will be looking for OOH ads regarding special sales and deals as they make their buying decisions. </a:t>
                      </a:r>
                    </a:p>
                  </a:txBody>
                  <a:tcPr marL="137160" marR="137160" marT="137160" marB="13716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999897"/>
                  </a:ext>
                </a:extLst>
              </a:tr>
            </a:tbl>
          </a:graphicData>
        </a:graphic>
      </p:graphicFrame>
      <p:pic>
        <p:nvPicPr>
          <p:cNvPr id="38" name="Graphic 37" descr="Coins outline">
            <a:extLst>
              <a:ext uri="{FF2B5EF4-FFF2-40B4-BE49-F238E27FC236}">
                <a16:creationId xmlns:a16="http://schemas.microsoft.com/office/drawing/2014/main" id="{5E376513-1B78-AD1C-F87A-FC0AB71037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276024" y="1543499"/>
            <a:ext cx="516155" cy="516155"/>
          </a:xfrm>
          <a:prstGeom prst="rect">
            <a:avLst/>
          </a:prstGeom>
        </p:spPr>
      </p:pic>
      <p:sp>
        <p:nvSpPr>
          <p:cNvPr id="43" name="Freeform 42">
            <a:extLst>
              <a:ext uri="{FF2B5EF4-FFF2-40B4-BE49-F238E27FC236}">
                <a16:creationId xmlns:a16="http://schemas.microsoft.com/office/drawing/2014/main" id="{976CA24F-3A4D-53D6-66A6-C6FAE1E3D72A}"/>
              </a:ext>
            </a:extLst>
          </p:cNvPr>
          <p:cNvSpPr/>
          <p:nvPr/>
        </p:nvSpPr>
        <p:spPr>
          <a:xfrm>
            <a:off x="892856" y="1454579"/>
            <a:ext cx="440826" cy="446659"/>
          </a:xfrm>
          <a:custGeom>
            <a:avLst/>
            <a:gdLst>
              <a:gd name="connsiteX0" fmla="*/ 4162 w 533400"/>
              <a:gd name="connsiteY0" fmla="*/ 483308 h 540457"/>
              <a:gd name="connsiteX1" fmla="*/ 0 w 533400"/>
              <a:gd name="connsiteY1" fmla="*/ 483308 h 540457"/>
              <a:gd name="connsiteX2" fmla="*/ 0 w 533400"/>
              <a:gd name="connsiteY2" fmla="*/ 540458 h 540457"/>
              <a:gd name="connsiteX3" fmla="*/ 4162 w 533400"/>
              <a:gd name="connsiteY3" fmla="*/ 540458 h 540457"/>
              <a:gd name="connsiteX4" fmla="*/ 469992 w 533400"/>
              <a:gd name="connsiteY4" fmla="*/ 97860 h 540457"/>
              <a:gd name="connsiteX5" fmla="*/ 533400 w 533400"/>
              <a:gd name="connsiteY5" fmla="*/ 114614 h 540457"/>
              <a:gd name="connsiteX6" fmla="*/ 466725 w 533400"/>
              <a:gd name="connsiteY6" fmla="*/ 0 h 540457"/>
              <a:gd name="connsiteX7" fmla="*/ 352082 w 533400"/>
              <a:gd name="connsiteY7" fmla="*/ 66675 h 540457"/>
              <a:gd name="connsiteX8" fmla="*/ 414738 w 533400"/>
              <a:gd name="connsiteY8" fmla="*/ 83229 h 540457"/>
              <a:gd name="connsiteX9" fmla="*/ 4162 w 533400"/>
              <a:gd name="connsiteY9" fmla="*/ 483308 h 540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400" h="540457">
                <a:moveTo>
                  <a:pt x="4162" y="483308"/>
                </a:moveTo>
                <a:lnTo>
                  <a:pt x="0" y="483308"/>
                </a:lnTo>
                <a:lnTo>
                  <a:pt x="0" y="540458"/>
                </a:lnTo>
                <a:lnTo>
                  <a:pt x="4162" y="540458"/>
                </a:lnTo>
                <a:cubicBezTo>
                  <a:pt x="184185" y="540458"/>
                  <a:pt x="368275" y="505978"/>
                  <a:pt x="469992" y="97860"/>
                </a:cubicBezTo>
                <a:lnTo>
                  <a:pt x="533400" y="114614"/>
                </a:lnTo>
                <a:lnTo>
                  <a:pt x="466725" y="0"/>
                </a:lnTo>
                <a:lnTo>
                  <a:pt x="352082" y="66675"/>
                </a:lnTo>
                <a:lnTo>
                  <a:pt x="414738" y="83229"/>
                </a:lnTo>
                <a:cubicBezTo>
                  <a:pt x="315182" y="483232"/>
                  <a:pt x="135598" y="483308"/>
                  <a:pt x="4162" y="483308"/>
                </a:cubicBezTo>
                <a:close/>
              </a:path>
            </a:pathLst>
          </a:custGeom>
          <a:noFill/>
          <a:ln w="19050" cap="flat">
            <a:solidFill>
              <a:schemeClr val="accent1"/>
            </a:solidFill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5" name="Graphic 44" descr="Dim (Smaller Sun) outline">
            <a:extLst>
              <a:ext uri="{FF2B5EF4-FFF2-40B4-BE49-F238E27FC236}">
                <a16:creationId xmlns:a16="http://schemas.microsoft.com/office/drawing/2014/main" id="{1BD229B9-CBDA-660C-D3AD-381A974CE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200" y="2148849"/>
            <a:ext cx="755703" cy="755703"/>
          </a:xfrm>
          <a:prstGeom prst="rect">
            <a:avLst/>
          </a:prstGeom>
        </p:spPr>
      </p:pic>
      <p:pic>
        <p:nvPicPr>
          <p:cNvPr id="47" name="Graphic 46" descr="Shopping cart outline">
            <a:extLst>
              <a:ext uri="{FF2B5EF4-FFF2-40B4-BE49-F238E27FC236}">
                <a16:creationId xmlns:a16="http://schemas.microsoft.com/office/drawing/2014/main" id="{45929F3E-500C-04A7-BFF2-199DAAE4C5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04106" y="2331403"/>
            <a:ext cx="469233" cy="469233"/>
          </a:xfrm>
          <a:prstGeom prst="rect">
            <a:avLst/>
          </a:prstGeom>
        </p:spPr>
      </p:pic>
      <p:pic>
        <p:nvPicPr>
          <p:cNvPr id="49" name="Graphic 48" descr="Store outline">
            <a:extLst>
              <a:ext uri="{FF2B5EF4-FFF2-40B4-BE49-F238E27FC236}">
                <a16:creationId xmlns:a16="http://schemas.microsoft.com/office/drawing/2014/main" id="{D82EE8DB-CF14-58F2-6790-DAFCFA4D3BE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55632" y="2996343"/>
            <a:ext cx="567771" cy="567771"/>
          </a:xfrm>
          <a:prstGeom prst="rect">
            <a:avLst/>
          </a:prstGeom>
        </p:spPr>
      </p:pic>
      <p:pic>
        <p:nvPicPr>
          <p:cNvPr id="51" name="Graphic 50" descr="Run outline">
            <a:extLst>
              <a:ext uri="{FF2B5EF4-FFF2-40B4-BE49-F238E27FC236}">
                <a16:creationId xmlns:a16="http://schemas.microsoft.com/office/drawing/2014/main" id="{10A121C6-B199-964A-F32E-9EACC4F9D18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3633" y="3058887"/>
            <a:ext cx="469233" cy="469233"/>
          </a:xfrm>
          <a:prstGeom prst="rect">
            <a:avLst/>
          </a:prstGeom>
        </p:spPr>
      </p:pic>
      <p:pic>
        <p:nvPicPr>
          <p:cNvPr id="53" name="Graphic 52" descr="Formal Shirt outline">
            <a:extLst>
              <a:ext uri="{FF2B5EF4-FFF2-40B4-BE49-F238E27FC236}">
                <a16:creationId xmlns:a16="http://schemas.microsoft.com/office/drawing/2014/main" id="{CC3B7CA4-D919-45C7-8CEB-ADC404CBD89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54836" y="3747315"/>
            <a:ext cx="567771" cy="567771"/>
          </a:xfrm>
          <a:prstGeom prst="rect">
            <a:avLst/>
          </a:prstGeom>
        </p:spPr>
      </p:pic>
      <p:pic>
        <p:nvPicPr>
          <p:cNvPr id="57" name="Graphic 56" descr="Laptop outline">
            <a:extLst>
              <a:ext uri="{FF2B5EF4-FFF2-40B4-BE49-F238E27FC236}">
                <a16:creationId xmlns:a16="http://schemas.microsoft.com/office/drawing/2014/main" id="{F2692008-E28D-E3D7-7C89-2856E346285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03632" y="3864917"/>
            <a:ext cx="469232" cy="469232"/>
          </a:xfrm>
          <a:prstGeom prst="rect">
            <a:avLst/>
          </a:prstGeom>
        </p:spPr>
      </p:pic>
      <p:pic>
        <p:nvPicPr>
          <p:cNvPr id="59" name="Graphic 58" descr="Signpost outline">
            <a:extLst>
              <a:ext uri="{FF2B5EF4-FFF2-40B4-BE49-F238E27FC236}">
                <a16:creationId xmlns:a16="http://schemas.microsoft.com/office/drawing/2014/main" id="{B2569E92-98F4-0EBF-7169-0D84CF74AE8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34155" y="4519417"/>
            <a:ext cx="567771" cy="567771"/>
          </a:xfrm>
          <a:prstGeom prst="rect">
            <a:avLst/>
          </a:prstGeom>
        </p:spPr>
      </p:pic>
      <p:pic>
        <p:nvPicPr>
          <p:cNvPr id="61" name="Graphic 60" descr="Money outline">
            <a:extLst>
              <a:ext uri="{FF2B5EF4-FFF2-40B4-BE49-F238E27FC236}">
                <a16:creationId xmlns:a16="http://schemas.microsoft.com/office/drawing/2014/main" id="{9C7DAA2B-4D9C-0DE3-1AA6-3F3372F3410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16200000">
            <a:off x="1226299" y="4567260"/>
            <a:ext cx="516155" cy="516155"/>
          </a:xfrm>
          <a:prstGeom prst="rect">
            <a:avLst/>
          </a:prstGeom>
        </p:spPr>
      </p:pic>
      <p:pic>
        <p:nvPicPr>
          <p:cNvPr id="67" name="Graphic 66" descr="Advertising outline">
            <a:extLst>
              <a:ext uri="{FF2B5EF4-FFF2-40B4-BE49-F238E27FC236}">
                <a16:creationId xmlns:a16="http://schemas.microsoft.com/office/drawing/2014/main" id="{34F8B8C2-F7AB-F36A-D56A-2F797A1FEF3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79940" y="5331349"/>
            <a:ext cx="469232" cy="469232"/>
          </a:xfrm>
          <a:prstGeom prst="rect">
            <a:avLst/>
          </a:prstGeom>
        </p:spPr>
      </p:pic>
      <p:pic>
        <p:nvPicPr>
          <p:cNvPr id="69" name="Graphic 68" descr="Megaphone outline">
            <a:extLst>
              <a:ext uri="{FF2B5EF4-FFF2-40B4-BE49-F238E27FC236}">
                <a16:creationId xmlns:a16="http://schemas.microsoft.com/office/drawing/2014/main" id="{6C272EEB-CD47-543D-54FD-5B097BF48A5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619153">
            <a:off x="1308924" y="5286436"/>
            <a:ext cx="516155" cy="516155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58FA64F3-0FE7-298F-C01D-84CB2087AF4D}"/>
              </a:ext>
            </a:extLst>
          </p:cNvPr>
          <p:cNvGrpSpPr/>
          <p:nvPr/>
        </p:nvGrpSpPr>
        <p:grpSpPr>
          <a:xfrm>
            <a:off x="10143460" y="0"/>
            <a:ext cx="2048538" cy="574158"/>
            <a:chOff x="10143460" y="0"/>
            <a:chExt cx="2048538" cy="574158"/>
          </a:xfrm>
        </p:grpSpPr>
        <p:sp>
          <p:nvSpPr>
            <p:cNvPr id="74" name="Round Single Corner Rectangle 73">
              <a:extLst>
                <a:ext uri="{FF2B5EF4-FFF2-40B4-BE49-F238E27FC236}">
                  <a16:creationId xmlns:a16="http://schemas.microsoft.com/office/drawing/2014/main" id="{A211544A-EB8C-6346-20D1-F724E9B0C4EC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75" name="Picture 7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02CAA57-C283-E353-69FF-9689E9448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7314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521AE294-8558-BC13-E644-0475D1C4A7A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2733" y="0"/>
            <a:ext cx="8969265" cy="5751887"/>
          </a:xfrm>
          <a:custGeom>
            <a:avLst/>
            <a:gdLst>
              <a:gd name="connsiteX0" fmla="*/ 0 w 8629770"/>
              <a:gd name="connsiteY0" fmla="*/ 0 h 5751887"/>
              <a:gd name="connsiteX1" fmla="*/ 8629770 w 8629770"/>
              <a:gd name="connsiteY1" fmla="*/ 0 h 5751887"/>
              <a:gd name="connsiteX2" fmla="*/ 8629770 w 8629770"/>
              <a:gd name="connsiteY2" fmla="*/ 5751887 h 5751887"/>
              <a:gd name="connsiteX3" fmla="*/ 958667 w 8629770"/>
              <a:gd name="connsiteY3" fmla="*/ 5751887 h 5751887"/>
              <a:gd name="connsiteX4" fmla="*/ 0 w 8629770"/>
              <a:gd name="connsiteY4" fmla="*/ 4793220 h 575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29770" h="5751887">
                <a:moveTo>
                  <a:pt x="0" y="0"/>
                </a:moveTo>
                <a:lnTo>
                  <a:pt x="8629770" y="0"/>
                </a:lnTo>
                <a:lnTo>
                  <a:pt x="8629770" y="5751887"/>
                </a:lnTo>
                <a:lnTo>
                  <a:pt x="958667" y="5751887"/>
                </a:lnTo>
                <a:cubicBezTo>
                  <a:pt x="429210" y="5751887"/>
                  <a:pt x="0" y="5322677"/>
                  <a:pt x="0" y="479322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560CDFD-C19E-8827-07AA-4A73B5D11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OOH Influence on Back-to-School Shopping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40A09D-0266-55E5-CB0E-FE279A6FD2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4DACC3-9742-4940-92E6-4CAB853A3218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0E5661C-A324-C6A4-9D89-85417CF35040}"/>
              </a:ext>
            </a:extLst>
          </p:cNvPr>
          <p:cNvGrpSpPr/>
          <p:nvPr/>
        </p:nvGrpSpPr>
        <p:grpSpPr>
          <a:xfrm>
            <a:off x="10143460" y="0"/>
            <a:ext cx="2048538" cy="574158"/>
            <a:chOff x="10143460" y="0"/>
            <a:chExt cx="2048538" cy="574158"/>
          </a:xfrm>
        </p:grpSpPr>
        <p:sp>
          <p:nvSpPr>
            <p:cNvPr id="10" name="Round Single Corner Rectangle 9">
              <a:extLst>
                <a:ext uri="{FF2B5EF4-FFF2-40B4-BE49-F238E27FC236}">
                  <a16:creationId xmlns:a16="http://schemas.microsoft.com/office/drawing/2014/main" id="{89E0D028-D951-063C-A2CF-F84905437AE0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77E7BC24-4F97-890F-5FFF-B783E8C3E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065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4" y="232524"/>
            <a:ext cx="6398599" cy="798831"/>
          </a:xfrm>
        </p:spPr>
        <p:txBody>
          <a:bodyPr/>
          <a:lstStyle/>
          <a:p>
            <a:r>
              <a:rPr lang="en-US" sz="2200" dirty="0"/>
              <a:t>With In-Person Learning Resuming, </a:t>
            </a:r>
            <a:br>
              <a:rPr lang="en-US" sz="2200" dirty="0"/>
            </a:br>
            <a:r>
              <a:rPr lang="en-US" sz="2200" dirty="0"/>
              <a:t>Majority of BTS Shoppers Plan to Spend More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95C0B9-184B-EE0E-E565-B5845C5CB7D3}"/>
              </a:ext>
            </a:extLst>
          </p:cNvPr>
          <p:cNvSpPr txBox="1"/>
          <p:nvPr/>
        </p:nvSpPr>
        <p:spPr>
          <a:xfrm>
            <a:off x="9880818" y="53226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629472A8-DF88-1ADA-34C8-12A6FCA52A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939658"/>
              </p:ext>
            </p:extLst>
          </p:nvPr>
        </p:nvGraphicFramePr>
        <p:xfrm>
          <a:off x="6654804" y="2298807"/>
          <a:ext cx="4866733" cy="3489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B3E3A64-0C19-4A7A-39AE-D4DC3A4E42CF}"/>
              </a:ext>
            </a:extLst>
          </p:cNvPr>
          <p:cNvSpPr txBox="1"/>
          <p:nvPr/>
        </p:nvSpPr>
        <p:spPr>
          <a:xfrm>
            <a:off x="6654804" y="1421766"/>
            <a:ext cx="5193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Generally speaking, </a:t>
            </a:r>
            <a:b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</a:br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how much more do you plan on spending?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CE9E2-87B2-6369-397F-96DC85326C8A}"/>
              </a:ext>
            </a:extLst>
          </p:cNvPr>
          <p:cNvSpPr txBox="1"/>
          <p:nvPr/>
        </p:nvSpPr>
        <p:spPr>
          <a:xfrm>
            <a:off x="6654804" y="2554172"/>
            <a:ext cx="1355229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ctr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  <a:t>43% </a:t>
            </a:r>
            <a:r>
              <a:rPr lang="en-US" sz="1200" dirty="0">
                <a:latin typeface="Libre Franklin Medium" pitchFamily="2" charset="77"/>
              </a:rPr>
              <a:t>Urban 1M+</a:t>
            </a:r>
          </a:p>
          <a:p>
            <a: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  <a:t>36%</a:t>
            </a:r>
            <a:r>
              <a:rPr lang="en-US" sz="1200" dirty="0">
                <a:solidFill>
                  <a:schemeClr val="accent1"/>
                </a:solidFill>
                <a:latin typeface="Libre Franklin Medium" pitchFamily="2" charset="77"/>
              </a:rPr>
              <a:t> </a:t>
            </a:r>
            <a:r>
              <a:rPr lang="en-US" sz="1200" dirty="0">
                <a:latin typeface="Libre Franklin Medium" pitchFamily="2" charset="77"/>
              </a:rPr>
              <a:t>Men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5572D-3375-6611-8BF0-2DAC114B18DD}"/>
              </a:ext>
            </a:extLst>
          </p:cNvPr>
          <p:cNvSpPr txBox="1"/>
          <p:nvPr/>
        </p:nvSpPr>
        <p:spPr>
          <a:xfrm>
            <a:off x="537630" y="1345505"/>
            <a:ext cx="57103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Now that the majority of education is back to in-person learning, do you plan to spend more on back-to-school products this year versus last?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589988-AE2D-C13D-F716-13117CF7CE8B}"/>
              </a:ext>
            </a:extLst>
          </p:cNvPr>
          <p:cNvGrpSpPr/>
          <p:nvPr/>
        </p:nvGrpSpPr>
        <p:grpSpPr>
          <a:xfrm>
            <a:off x="1044041" y="1840792"/>
            <a:ext cx="6241658" cy="4015135"/>
            <a:chOff x="1044041" y="1667067"/>
            <a:chExt cx="6241658" cy="4416648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EC1297C2-C9B4-370E-F48F-A12C4D7CB8C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56507419"/>
                </p:ext>
              </p:extLst>
            </p:nvPr>
          </p:nvGraphicFramePr>
          <p:xfrm>
            <a:off x="1044041" y="1667067"/>
            <a:ext cx="4804144" cy="441664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E61F1F48-0C67-2EF5-FF4B-8F3E1C34699D}"/>
                </a:ext>
              </a:extLst>
            </p:cNvPr>
            <p:cNvSpPr/>
            <p:nvPr/>
          </p:nvSpPr>
          <p:spPr>
            <a:xfrm rot="10800000">
              <a:off x="3997000" y="2411039"/>
              <a:ext cx="855062" cy="2427160"/>
            </a:xfrm>
            <a:prstGeom prst="leftBrace">
              <a:avLst>
                <a:gd name="adj1" fmla="val 64513"/>
                <a:gd name="adj2" fmla="val 50000"/>
              </a:avLst>
            </a:prstGeom>
            <a:ln>
              <a:solidFill>
                <a:schemeClr val="accent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2953C4B-4915-B7D8-6438-9B3117B83625}"/>
                </a:ext>
              </a:extLst>
            </p:cNvPr>
            <p:cNvCxnSpPr/>
            <p:nvPr/>
          </p:nvCxnSpPr>
          <p:spPr>
            <a:xfrm>
              <a:off x="6007037" y="3627667"/>
              <a:ext cx="1278662" cy="0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00706F8-1F1E-88B4-C9F3-F1364D94C969}"/>
                </a:ext>
              </a:extLst>
            </p:cNvPr>
            <p:cNvGrpSpPr/>
            <p:nvPr/>
          </p:nvGrpSpPr>
          <p:grpSpPr>
            <a:xfrm>
              <a:off x="4892717" y="3329786"/>
              <a:ext cx="2367253" cy="851601"/>
              <a:chOff x="4272732" y="3294540"/>
              <a:chExt cx="2367253" cy="851601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7F5DB2-42B3-C211-FE91-B71CE0D18C97}"/>
                  </a:ext>
                </a:extLst>
              </p:cNvPr>
              <p:cNvSpPr txBox="1"/>
              <p:nvPr/>
            </p:nvSpPr>
            <p:spPr>
              <a:xfrm>
                <a:off x="4272732" y="3294540"/>
                <a:ext cx="1355229" cy="584775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sz="3200" b="1" dirty="0">
                    <a:solidFill>
                      <a:schemeClr val="accent3"/>
                    </a:solidFill>
                    <a:latin typeface="Libre Franklin" pitchFamily="2" charset="77"/>
                  </a:rPr>
                  <a:t>75%</a:t>
                </a:r>
                <a:endParaRPr lang="en-US" sz="1200" dirty="0">
                  <a:solidFill>
                    <a:schemeClr val="accent3"/>
                  </a:solidFill>
                  <a:latin typeface="Libre Franklin" pitchFamily="2" charset="77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F018A62-0BF8-42DF-15C9-68CD0F7CA097}"/>
                  </a:ext>
                </a:extLst>
              </p:cNvPr>
              <p:cNvSpPr txBox="1"/>
              <p:nvPr/>
            </p:nvSpPr>
            <p:spPr>
              <a:xfrm>
                <a:off x="4272732" y="3776809"/>
                <a:ext cx="2367253" cy="369332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 rtlCol="0" anchor="ctr">
                <a:spAutoFit/>
              </a:bodyPr>
              <a:lstStyle/>
              <a:p>
                <a:r>
                  <a:rPr lang="en-US" dirty="0">
                    <a:solidFill>
                      <a:schemeClr val="accent3"/>
                    </a:solidFill>
                    <a:latin typeface="Libre Franklin" pitchFamily="2" charset="77"/>
                  </a:rPr>
                  <a:t>plan to spend more</a:t>
                </a:r>
                <a:endParaRPr lang="en-US" sz="900" dirty="0">
                  <a:solidFill>
                    <a:schemeClr val="accent3"/>
                  </a:solidFill>
                  <a:latin typeface="Libre Franklin" pitchFamily="2" charset="77"/>
                </a:endParaRPr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1A40FCC-8A63-C9AE-218E-33B4FDA323EB}"/>
              </a:ext>
            </a:extLst>
          </p:cNvPr>
          <p:cNvSpPr txBox="1"/>
          <p:nvPr/>
        </p:nvSpPr>
        <p:spPr>
          <a:xfrm>
            <a:off x="537630" y="2062786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Libre Franklin Medium" pitchFamily="2" charset="77"/>
              </a:rPr>
              <a:t>Among back-to-school shoppers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6EF676-11AF-4C31-A121-D35ECD005EFA}"/>
              </a:ext>
            </a:extLst>
          </p:cNvPr>
          <p:cNvSpPr txBox="1"/>
          <p:nvPr/>
        </p:nvSpPr>
        <p:spPr>
          <a:xfrm>
            <a:off x="6466111" y="2062786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latin typeface="Libre Franklin Medium" pitchFamily="2" charset="77"/>
              </a:rPr>
              <a:t>Among back-to-school shoppers planning to spend more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ED84-C4A4-110B-1B55-9F809416A4F0}"/>
              </a:ext>
            </a:extLst>
          </p:cNvPr>
          <p:cNvSpPr txBox="1"/>
          <p:nvPr/>
        </p:nvSpPr>
        <p:spPr>
          <a:xfrm>
            <a:off x="477689" y="5779787"/>
            <a:ext cx="106549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BACK TO SCHOOL SHOPPERS (N=427); SPENDING MORE ON BTS SHOPPING (N=320) </a:t>
            </a:r>
          </a:p>
          <a:p>
            <a:pPr lvl="0" defTabSz="914377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Q11. And now that the majority of education is back to in-person learning, do you plan to spend more on back-to-school products this year versus last?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Q12. Generally speaking, how much more do you plan on spending?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B7D8B0-5575-8F1D-ACFD-A68FFF9F02F8}"/>
              </a:ext>
            </a:extLst>
          </p:cNvPr>
          <p:cNvSpPr txBox="1"/>
          <p:nvPr/>
        </p:nvSpPr>
        <p:spPr>
          <a:xfrm>
            <a:off x="9336503" y="5958895"/>
            <a:ext cx="43471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*Caution: Small base size (n &lt;100)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9AC65F6B-F8FB-8ACF-3ACD-531753451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223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35">
            <a:extLst>
              <a:ext uri="{FF2B5EF4-FFF2-40B4-BE49-F238E27FC236}">
                <a16:creationId xmlns:a16="http://schemas.microsoft.com/office/drawing/2014/main" id="{0E9BCCDC-F71D-3C0B-2DF5-E999A3BA8B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357" y="0"/>
            <a:ext cx="4255643" cy="6358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5" y="232524"/>
            <a:ext cx="6533284" cy="798831"/>
          </a:xfrm>
        </p:spPr>
        <p:txBody>
          <a:bodyPr/>
          <a:lstStyle/>
          <a:p>
            <a:r>
              <a:rPr lang="en-US" sz="2200" dirty="0"/>
              <a:t>More Than Half of BTS Shoppers Plan to Spend Up to $500 and a Third Say Between $500-$1K</a:t>
            </a:r>
            <a:br>
              <a:rPr lang="en-US" sz="2200" dirty="0"/>
            </a:br>
            <a:endParaRPr lang="en-US" sz="22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35572D-3375-6611-8BF0-2DAC114B18DD}"/>
              </a:ext>
            </a:extLst>
          </p:cNvPr>
          <p:cNvSpPr txBox="1"/>
          <p:nvPr/>
        </p:nvSpPr>
        <p:spPr>
          <a:xfrm>
            <a:off x="453304" y="1345505"/>
            <a:ext cx="7131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How much do you plan to spend this year on back-to-school products? </a:t>
            </a:r>
            <a:b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</a:br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Your best guess is fine.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40FCC-8A63-C9AE-218E-33B4FDA323EB}"/>
              </a:ext>
            </a:extLst>
          </p:cNvPr>
          <p:cNvSpPr txBox="1"/>
          <p:nvPr/>
        </p:nvSpPr>
        <p:spPr>
          <a:xfrm>
            <a:off x="453304" y="1961629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ED84-C4A4-110B-1B55-9F809416A4F0}"/>
              </a:ext>
            </a:extLst>
          </p:cNvPr>
          <p:cNvSpPr txBox="1"/>
          <p:nvPr/>
        </p:nvSpPr>
        <p:spPr>
          <a:xfrm>
            <a:off x="477689" y="5779787"/>
            <a:ext cx="49427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BACK TO SCHOOL SHOPPERS (N=444)</a:t>
            </a:r>
          </a:p>
          <a:p>
            <a:pPr lvl="0" defTabSz="914377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Q10. How much do you plan to spend this year on back-to-school products? Your best guess is fine.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8D8B185-82EC-B1DE-DCD9-9D0348AB0D52}"/>
              </a:ext>
            </a:extLst>
          </p:cNvPr>
          <p:cNvGrpSpPr/>
          <p:nvPr/>
        </p:nvGrpSpPr>
        <p:grpSpPr>
          <a:xfrm>
            <a:off x="1743194" y="1724817"/>
            <a:ext cx="6284065" cy="3838382"/>
            <a:chOff x="1771770" y="1724817"/>
            <a:chExt cx="6284065" cy="3838382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6C8EEDDB-319C-853F-066F-8E6BB245E065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67908719"/>
                </p:ext>
              </p:extLst>
            </p:nvPr>
          </p:nvGraphicFramePr>
          <p:xfrm>
            <a:off x="1771770" y="1724817"/>
            <a:ext cx="4866733" cy="38383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D07D8ED-EAC0-7A3D-F29F-81E41B443860}"/>
                </a:ext>
              </a:extLst>
            </p:cNvPr>
            <p:cNvSpPr txBox="1"/>
            <p:nvPr/>
          </p:nvSpPr>
          <p:spPr>
            <a:xfrm>
              <a:off x="1771770" y="4521277"/>
              <a:ext cx="1773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2"/>
                  </a:solidFill>
                  <a:latin typeface="Libre Franklin" pitchFamily="2" charset="77"/>
                </a:rPr>
                <a:t>69% </a:t>
              </a:r>
              <a:r>
                <a:rPr lang="en-US" sz="1200" dirty="0">
                  <a:latin typeface="Libre Franklin" pitchFamily="2" charset="77"/>
                </a:rPr>
                <a:t>Women</a:t>
              </a:r>
            </a:p>
            <a:p>
              <a:r>
                <a:rPr lang="en-US" sz="1200" b="1" dirty="0">
                  <a:solidFill>
                    <a:schemeClr val="accent2"/>
                  </a:solidFill>
                  <a:latin typeface="Libre Franklin" pitchFamily="2" charset="77"/>
                </a:rPr>
                <a:t>61% </a:t>
              </a:r>
              <a:r>
                <a:rPr lang="en-US" sz="1200" dirty="0">
                  <a:latin typeface="Libre Franklin" pitchFamily="2" charset="77"/>
                </a:rPr>
                <a:t>Gen 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D097DC-CA6B-6331-5D5D-71E75EB37FEB}"/>
                </a:ext>
              </a:extLst>
            </p:cNvPr>
            <p:cNvSpPr txBox="1"/>
            <p:nvPr/>
          </p:nvSpPr>
          <p:spPr>
            <a:xfrm>
              <a:off x="5927674" y="2178217"/>
              <a:ext cx="1773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accent4"/>
                  </a:solidFill>
                  <a:latin typeface="Libre Franklin" pitchFamily="2" charset="77"/>
                </a:rPr>
                <a:t>46% </a:t>
              </a:r>
              <a:r>
                <a:rPr lang="en-US" sz="1200" dirty="0">
                  <a:latin typeface="Libre Franklin" pitchFamily="2" charset="77"/>
                </a:rPr>
                <a:t>Men</a:t>
              </a:r>
            </a:p>
            <a:p>
              <a:r>
                <a:rPr lang="en-US" sz="1200" b="1" dirty="0">
                  <a:solidFill>
                    <a:schemeClr val="accent4"/>
                  </a:solidFill>
                  <a:latin typeface="Libre Franklin" pitchFamily="2" charset="77"/>
                </a:rPr>
                <a:t>45% </a:t>
              </a:r>
              <a:r>
                <a:rPr lang="en-US" sz="1200" dirty="0">
                  <a:latin typeface="Libre Franklin" pitchFamily="2" charset="77"/>
                </a:rPr>
                <a:t>Millennials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CF8734-86CF-D65D-0399-00ECE348A1F3}"/>
                </a:ext>
              </a:extLst>
            </p:cNvPr>
            <p:cNvSpPr txBox="1"/>
            <p:nvPr/>
          </p:nvSpPr>
          <p:spPr>
            <a:xfrm>
              <a:off x="6282264" y="3390085"/>
              <a:ext cx="17735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tx2"/>
                  </a:solidFill>
                  <a:latin typeface="Libre Franklin" pitchFamily="2" charset="77"/>
                </a:rPr>
                <a:t>15% </a:t>
              </a:r>
              <a:r>
                <a:rPr lang="en-US" sz="1200" dirty="0">
                  <a:latin typeface="Libre Franklin" pitchFamily="2" charset="77"/>
                </a:rPr>
                <a:t>Urban 1M+</a:t>
              </a:r>
            </a:p>
            <a:p>
              <a:r>
                <a:rPr lang="en-US" sz="1200" dirty="0">
                  <a:solidFill>
                    <a:schemeClr val="tx2"/>
                  </a:solidFill>
                  <a:latin typeface="Libre Franklin" pitchFamily="2" charset="77"/>
                </a:rPr>
                <a:t>14% </a:t>
              </a:r>
              <a:r>
                <a:rPr lang="en-US" sz="1200" dirty="0">
                  <a:latin typeface="Libre Franklin" pitchFamily="2" charset="77"/>
                </a:rPr>
                <a:t>100k+ HHI</a:t>
              </a:r>
            </a:p>
          </p:txBody>
        </p:sp>
      </p:grp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35C5AC5-7E88-26E9-CA11-E3D0C23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42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Placeholder 35">
            <a:extLst>
              <a:ext uri="{FF2B5EF4-FFF2-40B4-BE49-F238E27FC236}">
                <a16:creationId xmlns:a16="http://schemas.microsoft.com/office/drawing/2014/main" id="{24EABD09-2C56-0373-90BB-F6D31893E6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255" y="0"/>
            <a:ext cx="4774746" cy="6358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5" y="232524"/>
            <a:ext cx="5904633" cy="798831"/>
          </a:xfrm>
        </p:spPr>
        <p:txBody>
          <a:bodyPr/>
          <a:lstStyle/>
          <a:p>
            <a:r>
              <a:rPr lang="en-US" sz="2200" dirty="0"/>
              <a:t>Most Plan to Do Majority of BTS Shopping in Mid-To-Late Summer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35C5AC5-7E88-26E9-CA11-E3D0C23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57D97-5207-936E-020E-19B2A3A4283B}"/>
              </a:ext>
            </a:extLst>
          </p:cNvPr>
          <p:cNvSpPr txBox="1"/>
          <p:nvPr/>
        </p:nvSpPr>
        <p:spPr>
          <a:xfrm>
            <a:off x="7980405" y="1322620"/>
            <a:ext cx="3673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ibre Franklin Medium" pitchFamily="2" charset="77"/>
              </a:rPr>
              <a:t>What education level will the majority of your back-to-school purchases be for?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F093D-05F0-44DE-7E42-3EDEB3E449E5}"/>
              </a:ext>
            </a:extLst>
          </p:cNvPr>
          <p:cNvSpPr txBox="1"/>
          <p:nvPr/>
        </p:nvSpPr>
        <p:spPr>
          <a:xfrm>
            <a:off x="7980406" y="1966124"/>
            <a:ext cx="2946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Libre Franklin Medium" pitchFamily="2" charset="77"/>
              </a:rPr>
              <a:t>Among back-to-school shoppers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DD9FF23-6141-37B8-D951-CDEE02C5CA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3274993"/>
              </p:ext>
            </p:extLst>
          </p:nvPr>
        </p:nvGraphicFramePr>
        <p:xfrm>
          <a:off x="7877303" y="2374088"/>
          <a:ext cx="4772491" cy="3512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45214ABB-67DD-793E-D260-D35852BF2FA9}"/>
              </a:ext>
            </a:extLst>
          </p:cNvPr>
          <p:cNvSpPr txBox="1"/>
          <p:nvPr/>
        </p:nvSpPr>
        <p:spPr>
          <a:xfrm>
            <a:off x="453305" y="1344975"/>
            <a:ext cx="7149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When do you plan to do the majority of your back-to-school shopping?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468B2A3-7BE3-E3FB-E516-F5EC0B6BF170}"/>
              </a:ext>
            </a:extLst>
          </p:cNvPr>
          <p:cNvGrpSpPr/>
          <p:nvPr/>
        </p:nvGrpSpPr>
        <p:grpSpPr>
          <a:xfrm>
            <a:off x="259068" y="1976757"/>
            <a:ext cx="6822216" cy="3871160"/>
            <a:chOff x="282234" y="1934768"/>
            <a:chExt cx="7504437" cy="4258277"/>
          </a:xfrm>
        </p:grpSpPr>
        <p:pic>
          <p:nvPicPr>
            <p:cNvPr id="46" name="Picture 45" descr="A picture containing text, monitor, indoor, television&#10;&#10;Description automatically generated">
              <a:extLst>
                <a:ext uri="{FF2B5EF4-FFF2-40B4-BE49-F238E27FC236}">
                  <a16:creationId xmlns:a16="http://schemas.microsoft.com/office/drawing/2014/main" id="{281678E0-6822-AEDF-B248-238AE45B3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234" y="1934768"/>
              <a:ext cx="7504437" cy="4258277"/>
            </a:xfrm>
            <a:prstGeom prst="rect">
              <a:avLst/>
            </a:prstGeom>
          </p:spPr>
        </p:pic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48" name="Chart 47">
                  <a:extLst>
                    <a:ext uri="{FF2B5EF4-FFF2-40B4-BE49-F238E27FC236}">
                      <a16:creationId xmlns:a16="http://schemas.microsoft.com/office/drawing/2014/main" id="{BEFF8F38-06FB-9086-E6AD-D09E1727DDBD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2298158313"/>
                    </p:ext>
                  </p:extLst>
                </p:nvPr>
              </p:nvGraphicFramePr>
              <p:xfrm>
                <a:off x="764695" y="2270012"/>
                <a:ext cx="6577535" cy="3456611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6"/>
                </a:graphicData>
              </a:graphic>
            </p:graphicFrame>
          </mc:Choice>
          <mc:Fallback xmlns="">
            <p:pic>
              <p:nvPicPr>
                <p:cNvPr id="48" name="Chart 47">
                  <a:extLst>
                    <a:ext uri="{FF2B5EF4-FFF2-40B4-BE49-F238E27FC236}">
                      <a16:creationId xmlns:a16="http://schemas.microsoft.com/office/drawing/2014/main" id="{BEFF8F38-06FB-9086-E6AD-D09E1727DDB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97669" y="2281524"/>
                  <a:ext cx="5979578" cy="314237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7CC6127-B8B8-6A15-2312-DE56D6B11067}"/>
              </a:ext>
            </a:extLst>
          </p:cNvPr>
          <p:cNvGrpSpPr/>
          <p:nvPr/>
        </p:nvGrpSpPr>
        <p:grpSpPr>
          <a:xfrm>
            <a:off x="1241369" y="2981020"/>
            <a:ext cx="1571626" cy="1652730"/>
            <a:chOff x="1241369" y="2981020"/>
            <a:chExt cx="1571626" cy="16527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647CF36-0BDF-EECB-C524-05AB33F3FC16}"/>
                </a:ext>
              </a:extLst>
            </p:cNvPr>
            <p:cNvSpPr txBox="1"/>
            <p:nvPr/>
          </p:nvSpPr>
          <p:spPr>
            <a:xfrm>
              <a:off x="1241369" y="4158096"/>
              <a:ext cx="1571626" cy="475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Libre Franklin SemiBold" pitchFamily="2" charset="77"/>
                </a:rPr>
                <a:t>43%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91935F9-5C56-5E9B-C0BE-4C2B76660B3C}"/>
                </a:ext>
              </a:extLst>
            </p:cNvPr>
            <p:cNvGrpSpPr/>
            <p:nvPr/>
          </p:nvGrpSpPr>
          <p:grpSpPr>
            <a:xfrm>
              <a:off x="1418649" y="2981020"/>
              <a:ext cx="1217066" cy="1217066"/>
              <a:chOff x="1263360" y="2507613"/>
              <a:chExt cx="1338773" cy="1338773"/>
            </a:xfrm>
          </p:grpSpPr>
          <p:pic>
            <p:nvPicPr>
              <p:cNvPr id="10" name="Graphic 9" descr="Flip calendar outline">
                <a:extLst>
                  <a:ext uri="{FF2B5EF4-FFF2-40B4-BE49-F238E27FC236}">
                    <a16:creationId xmlns:a16="http://schemas.microsoft.com/office/drawing/2014/main" id="{F2395B3D-C43D-17B8-2A39-CBDF3D87D8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63360" y="2507613"/>
                <a:ext cx="1338773" cy="1338773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B36603-13FF-28DA-E6F5-90DA3BAAC153}"/>
                  </a:ext>
                </a:extLst>
              </p:cNvPr>
              <p:cNvSpPr txBox="1"/>
              <p:nvPr/>
            </p:nvSpPr>
            <p:spPr>
              <a:xfrm>
                <a:off x="1461258" y="3105968"/>
                <a:ext cx="942975" cy="4401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bg1"/>
                    </a:solidFill>
                    <a:latin typeface="Libre Franklin SemiBold" pitchFamily="2" charset="77"/>
                  </a:rPr>
                  <a:t>AUG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B76CC82-6508-D2B5-D3C6-2B8D1B868934}"/>
              </a:ext>
            </a:extLst>
          </p:cNvPr>
          <p:cNvGrpSpPr/>
          <p:nvPr/>
        </p:nvGrpSpPr>
        <p:grpSpPr>
          <a:xfrm>
            <a:off x="3125802" y="3169128"/>
            <a:ext cx="1571626" cy="1364476"/>
            <a:chOff x="3465803" y="2574481"/>
            <a:chExt cx="1728788" cy="15009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99D0769-E669-1696-00D3-15E085BD280E}"/>
                </a:ext>
              </a:extLst>
            </p:cNvPr>
            <p:cNvSpPr txBox="1"/>
            <p:nvPr/>
          </p:nvSpPr>
          <p:spPr>
            <a:xfrm>
              <a:off x="3465803" y="3635284"/>
              <a:ext cx="1728788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Libre Franklin SemiBold" pitchFamily="2" charset="77"/>
                </a:rPr>
                <a:t>20%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6CF2E52-63E1-EA62-44D2-0C6B21578510}"/>
                </a:ext>
              </a:extLst>
            </p:cNvPr>
            <p:cNvGrpSpPr/>
            <p:nvPr/>
          </p:nvGrpSpPr>
          <p:grpSpPr>
            <a:xfrm>
              <a:off x="3740715" y="2574481"/>
              <a:ext cx="1106424" cy="1106424"/>
              <a:chOff x="1263360" y="2507613"/>
              <a:chExt cx="1338773" cy="1338773"/>
            </a:xfrm>
          </p:grpSpPr>
          <p:pic>
            <p:nvPicPr>
              <p:cNvPr id="33" name="Graphic 32" descr="Flip calendar outline">
                <a:extLst>
                  <a:ext uri="{FF2B5EF4-FFF2-40B4-BE49-F238E27FC236}">
                    <a16:creationId xmlns:a16="http://schemas.microsoft.com/office/drawing/2014/main" id="{738C1556-C9F3-167F-E071-B1DB86496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63360" y="2507613"/>
                <a:ext cx="1338773" cy="1338773"/>
              </a:xfrm>
              <a:prstGeom prst="rect">
                <a:avLst/>
              </a:prstGeom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ACD75B4-8122-BBA2-EDFA-3BE5EA0E2590}"/>
                  </a:ext>
                </a:extLst>
              </p:cNvPr>
              <p:cNvSpPr txBox="1"/>
              <p:nvPr/>
            </p:nvSpPr>
            <p:spPr>
              <a:xfrm>
                <a:off x="1461258" y="3105968"/>
                <a:ext cx="942975" cy="4468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chemeClr val="bg1"/>
                    </a:solidFill>
                    <a:latin typeface="Libre Franklin SemiBold" pitchFamily="2" charset="77"/>
                  </a:rPr>
                  <a:t>JUL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06ED7BA-9F85-CC87-DEED-9353A3BB626F}"/>
              </a:ext>
            </a:extLst>
          </p:cNvPr>
          <p:cNvGrpSpPr/>
          <p:nvPr/>
        </p:nvGrpSpPr>
        <p:grpSpPr>
          <a:xfrm>
            <a:off x="5390087" y="2730935"/>
            <a:ext cx="1571626" cy="1108269"/>
            <a:chOff x="5232925" y="2374088"/>
            <a:chExt cx="1728788" cy="121909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272F4CB-CA72-FD29-0F11-DCE452CEEFE6}"/>
                </a:ext>
              </a:extLst>
            </p:cNvPr>
            <p:cNvGrpSpPr/>
            <p:nvPr/>
          </p:nvGrpSpPr>
          <p:grpSpPr>
            <a:xfrm>
              <a:off x="5612644" y="2374088"/>
              <a:ext cx="914400" cy="914400"/>
              <a:chOff x="1263360" y="2507613"/>
              <a:chExt cx="1338773" cy="1338773"/>
            </a:xfrm>
          </p:grpSpPr>
          <p:pic>
            <p:nvPicPr>
              <p:cNvPr id="36" name="Graphic 35" descr="Flip calendar outline">
                <a:extLst>
                  <a:ext uri="{FF2B5EF4-FFF2-40B4-BE49-F238E27FC236}">
                    <a16:creationId xmlns:a16="http://schemas.microsoft.com/office/drawing/2014/main" id="{59462561-97E9-4ACD-CA5C-9F4EB62E46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63360" y="2507613"/>
                <a:ext cx="1338773" cy="1338773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680FD28-A6BA-C766-39CD-B6FAFCFEBDA8}"/>
                  </a:ext>
                </a:extLst>
              </p:cNvPr>
              <p:cNvSpPr txBox="1"/>
              <p:nvPr/>
            </p:nvSpPr>
            <p:spPr>
              <a:xfrm>
                <a:off x="1461258" y="3105969"/>
                <a:ext cx="942976" cy="495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Libre Franklin SemiBold" pitchFamily="2" charset="77"/>
                  </a:rPr>
                  <a:t>SEP</a:t>
                </a: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0D253AD-9057-E3D8-A154-D0DE546B6C75}"/>
                </a:ext>
              </a:extLst>
            </p:cNvPr>
            <p:cNvSpPr txBox="1"/>
            <p:nvPr/>
          </p:nvSpPr>
          <p:spPr>
            <a:xfrm>
              <a:off x="5232925" y="3254630"/>
              <a:ext cx="1728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ibre Franklin SemiBold" pitchFamily="2" charset="77"/>
                </a:rPr>
                <a:t>10%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7EA92E50-C64A-2CFF-691C-521FA2EFFA6C}"/>
              </a:ext>
            </a:extLst>
          </p:cNvPr>
          <p:cNvSpPr txBox="1"/>
          <p:nvPr/>
        </p:nvSpPr>
        <p:spPr>
          <a:xfrm>
            <a:off x="4572442" y="2570368"/>
            <a:ext cx="100355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Libre Franklin SemiBold" pitchFamily="2" charset="77"/>
              </a:rPr>
              <a:t>I plan to buy a little each month from now until the start of school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E52FA3-73C1-0A8D-9FCB-DD8587D873CD}"/>
              </a:ext>
            </a:extLst>
          </p:cNvPr>
          <p:cNvSpPr txBox="1"/>
          <p:nvPr/>
        </p:nvSpPr>
        <p:spPr>
          <a:xfrm>
            <a:off x="4537499" y="3689542"/>
            <a:ext cx="107344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Libre Franklin SemiBold" pitchFamily="2" charset="77"/>
              </a:rPr>
              <a:t>13%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C8ED917-9D58-81C8-95BE-F5F4BCC67C72}"/>
              </a:ext>
            </a:extLst>
          </p:cNvPr>
          <p:cNvGrpSpPr/>
          <p:nvPr/>
        </p:nvGrpSpPr>
        <p:grpSpPr>
          <a:xfrm>
            <a:off x="4257619" y="4241415"/>
            <a:ext cx="1571626" cy="1086904"/>
            <a:chOff x="5232925" y="2374088"/>
            <a:chExt cx="1728788" cy="1195595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0F557C1-08D8-7E7B-FE4E-C1B1BDBCBDC7}"/>
                </a:ext>
              </a:extLst>
            </p:cNvPr>
            <p:cNvGrpSpPr/>
            <p:nvPr/>
          </p:nvGrpSpPr>
          <p:grpSpPr>
            <a:xfrm>
              <a:off x="5612644" y="2374088"/>
              <a:ext cx="914400" cy="914400"/>
              <a:chOff x="1263360" y="2507613"/>
              <a:chExt cx="1338773" cy="1338773"/>
            </a:xfrm>
          </p:grpSpPr>
          <p:pic>
            <p:nvPicPr>
              <p:cNvPr id="59" name="Graphic 58" descr="Flip calendar outline">
                <a:extLst>
                  <a:ext uri="{FF2B5EF4-FFF2-40B4-BE49-F238E27FC236}">
                    <a16:creationId xmlns:a16="http://schemas.microsoft.com/office/drawing/2014/main" id="{A57EA9CD-3294-4F4E-7569-323588176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1263360" y="2507613"/>
                <a:ext cx="1338773" cy="1338773"/>
              </a:xfrm>
              <a:prstGeom prst="rect">
                <a:avLst/>
              </a:prstGeom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B40B95E-49E1-EA61-9BDC-7F0741745947}"/>
                  </a:ext>
                </a:extLst>
              </p:cNvPr>
              <p:cNvSpPr txBox="1"/>
              <p:nvPr/>
            </p:nvSpPr>
            <p:spPr>
              <a:xfrm>
                <a:off x="1461258" y="3105969"/>
                <a:ext cx="942976" cy="495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Libre Franklin SemiBold" pitchFamily="2" charset="77"/>
                  </a:rPr>
                  <a:t>JUN</a:t>
                </a:r>
              </a:p>
            </p:txBody>
          </p: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E4C3083-1E3B-1B3A-49B9-3ED657CE876F}"/>
                </a:ext>
              </a:extLst>
            </p:cNvPr>
            <p:cNvSpPr txBox="1"/>
            <p:nvPr/>
          </p:nvSpPr>
          <p:spPr>
            <a:xfrm>
              <a:off x="5232925" y="3231129"/>
              <a:ext cx="17287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Libre Franklin SemiBold" pitchFamily="2" charset="77"/>
                </a:rPr>
                <a:t>7%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703ED6-F5DC-ADBC-FBAC-E06A0E128363}"/>
              </a:ext>
            </a:extLst>
          </p:cNvPr>
          <p:cNvGrpSpPr/>
          <p:nvPr/>
        </p:nvGrpSpPr>
        <p:grpSpPr>
          <a:xfrm>
            <a:off x="5628184" y="4252592"/>
            <a:ext cx="941188" cy="1067614"/>
            <a:chOff x="4679633" y="4252592"/>
            <a:chExt cx="941188" cy="106761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F50124B-B94B-76FB-1494-81760BA60710}"/>
                </a:ext>
              </a:extLst>
            </p:cNvPr>
            <p:cNvSpPr txBox="1"/>
            <p:nvPr/>
          </p:nvSpPr>
          <p:spPr>
            <a:xfrm>
              <a:off x="4679633" y="4252592"/>
              <a:ext cx="94118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>
                      <a:lumMod val="50000"/>
                    </a:schemeClr>
                  </a:solidFill>
                  <a:latin typeface="Libre Franklin SemiBold" pitchFamily="2" charset="77"/>
                </a:rPr>
                <a:t> No specific month planned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0992CB6-F300-FAD2-09A1-11031AA71BF4}"/>
                </a:ext>
              </a:extLst>
            </p:cNvPr>
            <p:cNvSpPr txBox="1"/>
            <p:nvPr/>
          </p:nvSpPr>
          <p:spPr>
            <a:xfrm>
              <a:off x="4706657" y="5012430"/>
              <a:ext cx="887141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>
                      <a:lumMod val="50000"/>
                    </a:schemeClr>
                  </a:solidFill>
                  <a:latin typeface="Libre Franklin SemiBold" pitchFamily="2" charset="77"/>
                </a:rPr>
                <a:t>7%</a:t>
              </a: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0FBA56B-21F9-F39F-0930-22319BAB3BAE}"/>
              </a:ext>
            </a:extLst>
          </p:cNvPr>
          <p:cNvSpPr txBox="1"/>
          <p:nvPr/>
        </p:nvSpPr>
        <p:spPr>
          <a:xfrm>
            <a:off x="477689" y="5688674"/>
            <a:ext cx="6484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BACK TO SCHOOL SHOPPERS (N=444) 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Q7. What education level will the majority of your back-to-school purchases be for? Please select only one.</a:t>
            </a:r>
          </a:p>
          <a:p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Q5. Thinking about getting all the things you need for returning to education/going back-to-school, when do you plan to do the majority of your back-to-school shopping? Please select one.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A6A298-3EB5-8C8A-ABA2-7CF0AE2B084B}"/>
              </a:ext>
            </a:extLst>
          </p:cNvPr>
          <p:cNvSpPr txBox="1"/>
          <p:nvPr/>
        </p:nvSpPr>
        <p:spPr>
          <a:xfrm>
            <a:off x="453305" y="1660865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</a:t>
            </a:r>
          </a:p>
        </p:txBody>
      </p:sp>
    </p:spTree>
    <p:extLst>
      <p:ext uri="{BB962C8B-B14F-4D97-AF65-F5344CB8AC3E}">
        <p14:creationId xmlns:p14="http://schemas.microsoft.com/office/powerpoint/2010/main" val="2612229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5" y="443426"/>
            <a:ext cx="9594462" cy="338555"/>
          </a:xfrm>
        </p:spPr>
        <p:txBody>
          <a:bodyPr/>
          <a:lstStyle/>
          <a:p>
            <a:r>
              <a:rPr lang="en-US" sz="2200" dirty="0"/>
              <a:t>Majority Plan to Do Most of BTS Shopping at Brick-and-Mortar Stores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3235572D-3375-6611-8BF0-2DAC114B18DD}"/>
              </a:ext>
            </a:extLst>
          </p:cNvPr>
          <p:cNvSpPr txBox="1"/>
          <p:nvPr/>
        </p:nvSpPr>
        <p:spPr>
          <a:xfrm>
            <a:off x="453305" y="1345505"/>
            <a:ext cx="9403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Where will you do the majority of your back-to-school shopping? Please select up to three.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A40FCC-8A63-C9AE-218E-33B4FDA323EB}"/>
              </a:ext>
            </a:extLst>
          </p:cNvPr>
          <p:cNvSpPr txBox="1"/>
          <p:nvPr/>
        </p:nvSpPr>
        <p:spPr>
          <a:xfrm>
            <a:off x="453305" y="1653282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EBED84-C4A4-110B-1B55-9F809416A4F0}"/>
              </a:ext>
            </a:extLst>
          </p:cNvPr>
          <p:cNvSpPr txBox="1"/>
          <p:nvPr/>
        </p:nvSpPr>
        <p:spPr>
          <a:xfrm>
            <a:off x="453305" y="5919277"/>
            <a:ext cx="10654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BACK TO SCHOOL SHOPPERS (N=444) </a:t>
            </a:r>
          </a:p>
          <a:p>
            <a:pPr lvl="0" defTabSz="914377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Q6. Where will you do the majority of your back-to-school shopping? Please select up to three.</a:t>
            </a:r>
          </a:p>
        </p:txBody>
      </p: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9AC65F6B-F8FB-8ACF-3ACD-5317534519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4B858D65-7A0A-9B95-C1B7-5F1A5ED3CB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0970175"/>
              </p:ext>
            </p:extLst>
          </p:nvPr>
        </p:nvGraphicFramePr>
        <p:xfrm>
          <a:off x="-7639156" y="110258"/>
          <a:ext cx="20279756" cy="5133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A499CBE8-ABB3-158D-F2F2-509F0AC937BC}"/>
              </a:ext>
            </a:extLst>
          </p:cNvPr>
          <p:cNvSpPr txBox="1"/>
          <p:nvPr/>
        </p:nvSpPr>
        <p:spPr>
          <a:xfrm>
            <a:off x="9349145" y="5306264"/>
            <a:ext cx="9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2"/>
                </a:solidFill>
                <a:latin typeface="Libre Franklin SemiBold" pitchFamily="2" charset="77"/>
              </a:rPr>
              <a:t>Retail stores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B358A0-FC73-3D96-7BF9-22D6BF2D2D51}"/>
              </a:ext>
            </a:extLst>
          </p:cNvPr>
          <p:cNvSpPr txBox="1"/>
          <p:nvPr/>
        </p:nvSpPr>
        <p:spPr>
          <a:xfrm>
            <a:off x="8339053" y="5306264"/>
            <a:ext cx="930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5"/>
                </a:solidFill>
                <a:latin typeface="Libre Franklin SemiBold" pitchFamily="2" charset="77"/>
              </a:rPr>
              <a:t>Online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A991D-645A-EDF1-4CE1-BEFCCE8925EA}"/>
              </a:ext>
            </a:extLst>
          </p:cNvPr>
          <p:cNvSpPr txBox="1"/>
          <p:nvPr/>
        </p:nvSpPr>
        <p:spPr>
          <a:xfrm>
            <a:off x="7339594" y="5306264"/>
            <a:ext cx="9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3"/>
                </a:solidFill>
                <a:latin typeface="Libre Franklin SemiBold" pitchFamily="2" charset="77"/>
              </a:rPr>
              <a:t>Dollar Stores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2D0F627-FA7D-FA0C-05CB-6D9FE3C97191}"/>
              </a:ext>
            </a:extLst>
          </p:cNvPr>
          <p:cNvSpPr txBox="1"/>
          <p:nvPr/>
        </p:nvSpPr>
        <p:spPr>
          <a:xfrm>
            <a:off x="6363997" y="5306264"/>
            <a:ext cx="9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3"/>
                </a:solidFill>
                <a:latin typeface="Libre Franklin SemiBold" pitchFamily="2" charset="77"/>
              </a:rPr>
              <a:t>Dept. Stores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209A75-EE93-C9B9-D1FF-EEA9D99E150E}"/>
              </a:ext>
            </a:extLst>
          </p:cNvPr>
          <p:cNvSpPr txBox="1"/>
          <p:nvPr/>
        </p:nvSpPr>
        <p:spPr>
          <a:xfrm>
            <a:off x="5361612" y="5306264"/>
            <a:ext cx="930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3"/>
                </a:solidFill>
                <a:latin typeface="Libre Franklin SemiBold" pitchFamily="2" charset="77"/>
              </a:rPr>
              <a:t>Office supply stores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D39CBF2-CABB-BC22-7487-8A68F474E1F5}"/>
              </a:ext>
            </a:extLst>
          </p:cNvPr>
          <p:cNvSpPr txBox="1"/>
          <p:nvPr/>
        </p:nvSpPr>
        <p:spPr>
          <a:xfrm>
            <a:off x="4360774" y="5306264"/>
            <a:ext cx="93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3"/>
                </a:solidFill>
                <a:latin typeface="Libre Franklin SemiBold" pitchFamily="2" charset="77"/>
              </a:rPr>
              <a:t>Big box stores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F52816-52C8-1D0D-CDF1-92CDA716ABCC}"/>
              </a:ext>
            </a:extLst>
          </p:cNvPr>
          <p:cNvSpPr txBox="1"/>
          <p:nvPr/>
        </p:nvSpPr>
        <p:spPr>
          <a:xfrm>
            <a:off x="3381476" y="5306264"/>
            <a:ext cx="93088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ibre Franklin SemiBold" pitchFamily="2" charset="77"/>
              </a:rPr>
              <a:t>Mall specialty store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A71D6DD-0DB1-AF07-3402-E24F7D1FDAC6}"/>
              </a:ext>
            </a:extLst>
          </p:cNvPr>
          <p:cNvSpPr txBox="1"/>
          <p:nvPr/>
        </p:nvSpPr>
        <p:spPr>
          <a:xfrm>
            <a:off x="2243535" y="5278823"/>
            <a:ext cx="1245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ibre Franklin SemiBold" pitchFamily="2" charset="77"/>
              </a:rPr>
              <a:t>Store associated with the school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096F9E6-0CFA-9A1D-A65B-734EE8DFC313}"/>
              </a:ext>
            </a:extLst>
          </p:cNvPr>
          <p:cNvSpPr txBox="1"/>
          <p:nvPr/>
        </p:nvSpPr>
        <p:spPr>
          <a:xfrm>
            <a:off x="1329023" y="5278823"/>
            <a:ext cx="102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ibre Franklin SemiBold" pitchFamily="2" charset="77"/>
              </a:rPr>
              <a:t>Electronics store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E788B3-85DC-4152-82CD-8D344833A26B}"/>
              </a:ext>
            </a:extLst>
          </p:cNvPr>
          <p:cNvSpPr txBox="1"/>
          <p:nvPr/>
        </p:nvSpPr>
        <p:spPr>
          <a:xfrm>
            <a:off x="349403" y="5278823"/>
            <a:ext cx="1023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000" b="1" dirty="0">
                <a:solidFill>
                  <a:schemeClr val="accent1"/>
                </a:solidFill>
                <a:latin typeface="Libre Franklin SemiBold" pitchFamily="2" charset="77"/>
              </a:rPr>
              <a:t>Somewhere else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0D8BD7-04CD-3D9C-9A98-71371A901ABD}"/>
              </a:ext>
            </a:extLst>
          </p:cNvPr>
          <p:cNvSpPr txBox="1"/>
          <p:nvPr/>
        </p:nvSpPr>
        <p:spPr>
          <a:xfrm>
            <a:off x="10717138" y="1572384"/>
            <a:ext cx="177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  <a:t>77% </a:t>
            </a:r>
            <a:r>
              <a:rPr lang="en-US" sz="1200" dirty="0">
                <a:latin typeface="Libre Franklin" pitchFamily="2" charset="77"/>
              </a:rPr>
              <a:t>Suburban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4A5DEC-9461-27FA-2664-B838CE05DB1B}"/>
              </a:ext>
            </a:extLst>
          </p:cNvPr>
          <p:cNvSpPr txBox="1"/>
          <p:nvPr/>
        </p:nvSpPr>
        <p:spPr>
          <a:xfrm>
            <a:off x="7917707" y="2123046"/>
            <a:ext cx="177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5"/>
                </a:solidFill>
                <a:latin typeface="Libre Franklin" pitchFamily="2" charset="77"/>
              </a:rPr>
              <a:t>51% </a:t>
            </a:r>
            <a:b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</a:br>
            <a:r>
              <a:rPr lang="en-US" sz="1200" dirty="0">
                <a:latin typeface="Libre Franklin" pitchFamily="2" charset="77"/>
              </a:rPr>
              <a:t>$50-100K HHI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2D1F5B-BA37-5912-549D-0FDE9D700052}"/>
              </a:ext>
            </a:extLst>
          </p:cNvPr>
          <p:cNvSpPr txBox="1"/>
          <p:nvPr/>
        </p:nvSpPr>
        <p:spPr>
          <a:xfrm>
            <a:off x="5934184" y="3054476"/>
            <a:ext cx="177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Libre Franklin" pitchFamily="2" charset="77"/>
              </a:rPr>
              <a:t>26% </a:t>
            </a:r>
            <a:b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</a:br>
            <a:r>
              <a:rPr lang="en-US" sz="1200" dirty="0">
                <a:latin typeface="Libre Franklin" pitchFamily="2" charset="77"/>
              </a:rPr>
              <a:t>Millennials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53D8879B-4D3E-6942-B38E-EDBF316E1302}"/>
              </a:ext>
            </a:extLst>
          </p:cNvPr>
          <p:cNvCxnSpPr>
            <a:cxnSpLocks/>
          </p:cNvCxnSpPr>
          <p:nvPr/>
        </p:nvCxnSpPr>
        <p:spPr>
          <a:xfrm flipV="1">
            <a:off x="6813669" y="3533343"/>
            <a:ext cx="1" cy="354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7C26B82-1BA7-949F-2E2B-4F281531BB43}"/>
              </a:ext>
            </a:extLst>
          </p:cNvPr>
          <p:cNvCxnSpPr>
            <a:cxnSpLocks/>
          </p:cNvCxnSpPr>
          <p:nvPr/>
        </p:nvCxnSpPr>
        <p:spPr>
          <a:xfrm flipV="1">
            <a:off x="8804491" y="2649760"/>
            <a:ext cx="1" cy="354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53CFFA51-0797-621F-9AE7-FDC5539348CC}"/>
              </a:ext>
            </a:extLst>
          </p:cNvPr>
          <p:cNvSpPr txBox="1"/>
          <p:nvPr/>
        </p:nvSpPr>
        <p:spPr>
          <a:xfrm>
            <a:off x="2962385" y="3627885"/>
            <a:ext cx="177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Libre Franklin" pitchFamily="2" charset="77"/>
              </a:rPr>
              <a:t>14%</a:t>
            </a:r>
            <a:b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</a:br>
            <a:r>
              <a:rPr lang="en-US" sz="1200" dirty="0">
                <a:latin typeface="Libre Franklin" pitchFamily="2" charset="77"/>
              </a:rPr>
              <a:t>Urban 1M+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339FCDE2-5866-68A2-3CA0-7489EB26C71B}"/>
              </a:ext>
            </a:extLst>
          </p:cNvPr>
          <p:cNvCxnSpPr>
            <a:cxnSpLocks/>
          </p:cNvCxnSpPr>
          <p:nvPr/>
        </p:nvCxnSpPr>
        <p:spPr>
          <a:xfrm flipV="1">
            <a:off x="3841870" y="4106752"/>
            <a:ext cx="1" cy="354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F0A31C7-E93B-C3A1-66D5-DF160A0F0514}"/>
              </a:ext>
            </a:extLst>
          </p:cNvPr>
          <p:cNvSpPr txBox="1"/>
          <p:nvPr/>
        </p:nvSpPr>
        <p:spPr>
          <a:xfrm>
            <a:off x="3943851" y="3230115"/>
            <a:ext cx="177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accent3"/>
                </a:solidFill>
                <a:latin typeface="Libre Franklin" pitchFamily="2" charset="77"/>
              </a:rPr>
              <a:t>24% </a:t>
            </a:r>
            <a:b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</a:br>
            <a:r>
              <a:rPr lang="en-US" sz="1200" dirty="0">
                <a:latin typeface="Libre Franklin" pitchFamily="2" charset="77"/>
              </a:rPr>
              <a:t>Men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0D8D6DB0-4C94-A9EE-7DB0-1ABED1C37B55}"/>
              </a:ext>
            </a:extLst>
          </p:cNvPr>
          <p:cNvCxnSpPr>
            <a:cxnSpLocks/>
          </p:cNvCxnSpPr>
          <p:nvPr/>
        </p:nvCxnSpPr>
        <p:spPr>
          <a:xfrm flipV="1">
            <a:off x="4823336" y="3708982"/>
            <a:ext cx="1" cy="35434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2194963-51FF-0FFF-AE23-80DF3ED8D204}"/>
              </a:ext>
            </a:extLst>
          </p:cNvPr>
          <p:cNvSpPr txBox="1"/>
          <p:nvPr/>
        </p:nvSpPr>
        <p:spPr>
          <a:xfrm>
            <a:off x="10717139" y="1802787"/>
            <a:ext cx="1773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2"/>
                </a:solidFill>
                <a:latin typeface="Libre Franklin" pitchFamily="2" charset="77"/>
              </a:rPr>
              <a:t>75% </a:t>
            </a:r>
            <a:r>
              <a:rPr lang="en-US" sz="1200" dirty="0">
                <a:latin typeface="Libre Franklin" pitchFamily="2" charset="77"/>
              </a:rPr>
              <a:t>Women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2AA926A-3852-6F1D-ADB0-89318AED12F7}"/>
              </a:ext>
            </a:extLst>
          </p:cNvPr>
          <p:cNvSpPr txBox="1"/>
          <p:nvPr/>
        </p:nvSpPr>
        <p:spPr>
          <a:xfrm>
            <a:off x="9393239" y="1562426"/>
            <a:ext cx="1773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Libre Franklin" pitchFamily="2" charset="77"/>
              </a:rPr>
              <a:t>69%</a:t>
            </a:r>
            <a:endParaRPr lang="en-US" sz="2400" dirty="0">
              <a:latin typeface="Libre Franklin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737397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07C1121-603A-26CC-7C0A-CD4A6E5B01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318683"/>
              </p:ext>
            </p:extLst>
          </p:nvPr>
        </p:nvGraphicFramePr>
        <p:xfrm>
          <a:off x="573024" y="1701385"/>
          <a:ext cx="6242447" cy="3922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3" name="Picture Placeholder 35">
            <a:extLst>
              <a:ext uri="{FF2B5EF4-FFF2-40B4-BE49-F238E27FC236}">
                <a16:creationId xmlns:a16="http://schemas.microsoft.com/office/drawing/2014/main" id="{19C19E23-407D-74AD-D823-6159862F13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17255" y="0"/>
            <a:ext cx="4774746" cy="635827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051B0E5-4D56-506A-9807-08A07728C505}"/>
              </a:ext>
            </a:extLst>
          </p:cNvPr>
          <p:cNvSpPr/>
          <p:nvPr/>
        </p:nvSpPr>
        <p:spPr>
          <a:xfrm>
            <a:off x="7417255" y="-1"/>
            <a:ext cx="4774745" cy="6358271"/>
          </a:xfrm>
          <a:prstGeom prst="rect">
            <a:avLst/>
          </a:prstGeom>
          <a:solidFill>
            <a:srgbClr val="000000">
              <a:alpha val="5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4E3614-48DC-8915-566F-0B26E83A3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306" y="232524"/>
            <a:ext cx="5375940" cy="798831"/>
          </a:xfrm>
        </p:spPr>
        <p:txBody>
          <a:bodyPr/>
          <a:lstStyle/>
          <a:p>
            <a:r>
              <a:rPr lang="en-US" sz="2200" dirty="0"/>
              <a:t>BTS Shoppers Plan to Spend The Most on Clothing &amp; Personal Tech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2B97B5A-0F7D-0D01-4403-A4C9657B3988}"/>
              </a:ext>
            </a:extLst>
          </p:cNvPr>
          <p:cNvGrpSpPr/>
          <p:nvPr/>
        </p:nvGrpSpPr>
        <p:grpSpPr>
          <a:xfrm>
            <a:off x="10155652" y="0"/>
            <a:ext cx="2048538" cy="574158"/>
            <a:chOff x="10143460" y="0"/>
            <a:chExt cx="2048538" cy="574158"/>
          </a:xfrm>
        </p:grpSpPr>
        <p:sp>
          <p:nvSpPr>
            <p:cNvPr id="5" name="Round Single Corner Rectangle 4">
              <a:extLst>
                <a:ext uri="{FF2B5EF4-FFF2-40B4-BE49-F238E27FC236}">
                  <a16:creationId xmlns:a16="http://schemas.microsoft.com/office/drawing/2014/main" id="{74C833D0-A278-3188-DD5B-33B5E016BAE3}"/>
                </a:ext>
              </a:extLst>
            </p:cNvPr>
            <p:cNvSpPr/>
            <p:nvPr/>
          </p:nvSpPr>
          <p:spPr>
            <a:xfrm rot="10800000">
              <a:off x="10143460" y="0"/>
              <a:ext cx="2048538" cy="574158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 err="1">
                <a:solidFill>
                  <a:schemeClr val="bg2"/>
                </a:solidFill>
              </a:endParaRPr>
            </a:p>
          </p:txBody>
        </p:sp>
        <p:pic>
          <p:nvPicPr>
            <p:cNvPr id="6" name="Picture 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4F94B31D-37FD-78FC-7285-C45E99AFD0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04391" y="130732"/>
              <a:ext cx="1526675" cy="312694"/>
            </a:xfrm>
            <a:prstGeom prst="rect">
              <a:avLst/>
            </a:prstGeom>
          </p:spPr>
        </p:pic>
      </p:grp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E35C5AC5-7E88-26E9-CA11-E3D0C23ABB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1115" y="6488903"/>
            <a:ext cx="418012" cy="258839"/>
          </a:xfrm>
        </p:spPr>
        <p:txBody>
          <a:bodyPr/>
          <a:lstStyle/>
          <a:p>
            <a:fld id="{D34DACC3-9742-4940-92E6-4CAB853A321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DB57D97-5207-936E-020E-19B2A3A4283B}"/>
              </a:ext>
            </a:extLst>
          </p:cNvPr>
          <p:cNvSpPr txBox="1"/>
          <p:nvPr/>
        </p:nvSpPr>
        <p:spPr>
          <a:xfrm>
            <a:off x="7980405" y="1322620"/>
            <a:ext cx="39525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Libre Franklin Medium" pitchFamily="2" charset="77"/>
              </a:rPr>
              <a:t>Which of the following items do you expect to spend the most on for back-to-school shopping? Please select one.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F093D-05F0-44DE-7E42-3EDEB3E449E5}"/>
              </a:ext>
            </a:extLst>
          </p:cNvPr>
          <p:cNvSpPr txBox="1"/>
          <p:nvPr/>
        </p:nvSpPr>
        <p:spPr>
          <a:xfrm>
            <a:off x="7980406" y="2143024"/>
            <a:ext cx="29463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chemeClr val="bg1"/>
                </a:solidFill>
                <a:latin typeface="Libre Franklin Medium" pitchFamily="2" charset="77"/>
              </a:rPr>
              <a:t>Among back-to-school shoppers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5214ABB-67DD-793E-D260-D35852BF2FA9}"/>
              </a:ext>
            </a:extLst>
          </p:cNvPr>
          <p:cNvSpPr txBox="1"/>
          <p:nvPr/>
        </p:nvSpPr>
        <p:spPr>
          <a:xfrm>
            <a:off x="453305" y="1344975"/>
            <a:ext cx="6362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Libre Franklin Medium" pitchFamily="2" charset="77"/>
              </a:rPr>
              <a:t>When shopping for back-to-school products, which of the following items do you plan to buy? Please select all that apply.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0FBA56B-21F9-F39F-0930-22319BAB3BAE}"/>
              </a:ext>
            </a:extLst>
          </p:cNvPr>
          <p:cNvSpPr txBox="1"/>
          <p:nvPr/>
        </p:nvSpPr>
        <p:spPr>
          <a:xfrm>
            <a:off x="477689" y="5750645"/>
            <a:ext cx="6484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377">
              <a:defRPr/>
            </a:pPr>
            <a:r>
              <a:rPr lang="en-US" sz="800" u="sng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  <a:cs typeface="Arial" panose="020B0604020202020204" pitchFamily="34" charset="0"/>
              </a:rPr>
              <a:t>BASE: BACK TO SCHOOL SHOPPERS (N=444) </a:t>
            </a:r>
          </a:p>
          <a:p>
            <a:pPr lvl="0" defTabSz="914377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Q8. When shopping for back-to-school products, which of the following items do you plan to buy? Please select all that apply.</a:t>
            </a:r>
          </a:p>
          <a:p>
            <a:pPr lvl="0" defTabSz="914377"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Libre Franklin" pitchFamily="2" charset="77"/>
              </a:rPr>
              <a:t>Q8A. Which of the following item do you expect to spend the most on for back-to-school shopping? Please select one.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7A6A298-3EB5-8C8A-ABA2-7CF0AE2B084B}"/>
              </a:ext>
            </a:extLst>
          </p:cNvPr>
          <p:cNvSpPr txBox="1"/>
          <p:nvPr/>
        </p:nvSpPr>
        <p:spPr>
          <a:xfrm>
            <a:off x="453305" y="1895758"/>
            <a:ext cx="5570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Libre Franklin Medium" pitchFamily="2" charset="77"/>
              </a:rPr>
              <a:t>Among back-to-school shoppers</a:t>
            </a:r>
          </a:p>
        </p:txBody>
      </p:sp>
      <p:graphicFrame>
        <p:nvGraphicFramePr>
          <p:cNvPr id="42" name="Chart 41">
            <a:extLst>
              <a:ext uri="{FF2B5EF4-FFF2-40B4-BE49-F238E27FC236}">
                <a16:creationId xmlns:a16="http://schemas.microsoft.com/office/drawing/2014/main" id="{FC353619-9681-B91C-049D-DCC101C9F7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7315178"/>
              </p:ext>
            </p:extLst>
          </p:nvPr>
        </p:nvGraphicFramePr>
        <p:xfrm>
          <a:off x="4285440" y="2670622"/>
          <a:ext cx="11253283" cy="3043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584114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MS_TEMPLATE_ID" val=""/>
</p:tagLst>
</file>

<file path=ppt/theme/theme1.xml><?xml version="1.0" encoding="utf-8"?>
<a:theme xmlns:a="http://schemas.openxmlformats.org/drawingml/2006/main" name="Blank">
  <a:themeElements>
    <a:clrScheme name="OAAA-22">
      <a:dk1>
        <a:srgbClr val="60625E"/>
      </a:dk1>
      <a:lt1>
        <a:srgbClr val="FFFFFF"/>
      </a:lt1>
      <a:dk2>
        <a:srgbClr val="DC281E"/>
      </a:dk2>
      <a:lt2>
        <a:srgbClr val="FFFFFF"/>
      </a:lt2>
      <a:accent1>
        <a:srgbClr val="BAC7C3"/>
      </a:accent1>
      <a:accent2>
        <a:srgbClr val="00476F"/>
      </a:accent2>
      <a:accent3>
        <a:srgbClr val="0081BA"/>
      </a:accent3>
      <a:accent4>
        <a:srgbClr val="00A0DE"/>
      </a:accent4>
      <a:accent5>
        <a:srgbClr val="6673B6"/>
      </a:accent5>
      <a:accent6>
        <a:srgbClr val="FFFFFF"/>
      </a:accent6>
      <a:hlink>
        <a:srgbClr val="FFFFFF"/>
      </a:hlink>
      <a:folHlink>
        <a:srgbClr val="FF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AAA_TemplateOOH16.9" id="{1E60D8D7-E366-4B78-9809-3B6595FECC5D}" vid="{154220BF-E469-41DA-B324-C96DCA2778F7}"/>
    </a:ext>
  </a:extLst>
</a:theme>
</file>

<file path=ppt/theme/theme2.xml><?xml version="1.0" encoding="utf-8"?>
<a:theme xmlns:a="http://schemas.openxmlformats.org/drawingml/2006/main" name="1_Blank">
  <a:themeElements>
    <a:clrScheme name="OAAA-22">
      <a:dk1>
        <a:srgbClr val="60625E"/>
      </a:dk1>
      <a:lt1>
        <a:srgbClr val="FFFFFF"/>
      </a:lt1>
      <a:dk2>
        <a:srgbClr val="DC281E"/>
      </a:dk2>
      <a:lt2>
        <a:srgbClr val="FFFFFF"/>
      </a:lt2>
      <a:accent1>
        <a:srgbClr val="BAC7C3"/>
      </a:accent1>
      <a:accent2>
        <a:srgbClr val="00476F"/>
      </a:accent2>
      <a:accent3>
        <a:srgbClr val="0081BA"/>
      </a:accent3>
      <a:accent4>
        <a:srgbClr val="00A0DE"/>
      </a:accent4>
      <a:accent5>
        <a:srgbClr val="6673B6"/>
      </a:accent5>
      <a:accent6>
        <a:srgbClr val="FFFFFF"/>
      </a:accent6>
      <a:hlink>
        <a:srgbClr val="FFFFFF"/>
      </a:hlink>
      <a:folHlink>
        <a:srgbClr val="FF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 dirty="0" err="1" smtClean="0">
            <a:solidFill>
              <a:schemeClr val="bg2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AAA_TemplateOOH16.9" id="{1E60D8D7-E366-4B78-9809-3B6595FECC5D}" vid="{154220BF-E469-41DA-B324-C96DCA2778F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D0B955D17822488E3D6493B9383791" ma:contentTypeVersion="16" ma:contentTypeDescription="Create a new document." ma:contentTypeScope="" ma:versionID="2a4bef5a47a0ec5067cf92c3b2bd2652">
  <xsd:schema xmlns:xsd="http://www.w3.org/2001/XMLSchema" xmlns:xs="http://www.w3.org/2001/XMLSchema" xmlns:p="http://schemas.microsoft.com/office/2006/metadata/properties" xmlns:ns2="08496985-b4e7-44f6-a0fb-cf9483876b39" xmlns:ns3="e29b85ed-18c3-4aa1-9352-a89c372114b7" targetNamespace="http://schemas.microsoft.com/office/2006/metadata/properties" ma:root="true" ma:fieldsID="15ff1a198686ba1378f8650914e3fc0c" ns2:_="" ns3:_="">
    <xsd:import namespace="08496985-b4e7-44f6-a0fb-cf9483876b39"/>
    <xsd:import namespace="e29b85ed-18c3-4aa1-9352-a89c372114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496985-b4e7-44f6-a0fb-cf9483876b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965c139-1191-4e94-91d1-d1b6c7293a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9b85ed-18c3-4aa1-9352-a89c372114b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a577695-007a-488e-ae47-e5fcc9bb8086}" ma:internalName="TaxCatchAll" ma:showField="CatchAllData" ma:web="e29b85ed-18c3-4aa1-9352-a89c372114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29b85ed-18c3-4aa1-9352-a89c372114b7">
      <UserInfo>
        <DisplayName>Karen Germ</DisplayName>
        <AccountId>298</AccountId>
        <AccountType/>
      </UserInfo>
      <UserInfo>
        <DisplayName>Steve Nicklin</DisplayName>
        <AccountId>20</AccountId>
        <AccountType/>
      </UserInfo>
      <UserInfo>
        <DisplayName>Marci Werlinich</DisplayName>
        <AccountId>16</AccountId>
        <AccountType/>
      </UserInfo>
      <UserInfo>
        <DisplayName>Stephen Freitas</DisplayName>
        <AccountId>22</AccountId>
        <AccountType/>
      </UserInfo>
    </SharedWithUsers>
    <TaxCatchAll xmlns="e29b85ed-18c3-4aa1-9352-a89c372114b7" xsi:nil="true"/>
    <lcf76f155ced4ddcb4097134ff3c332f xmlns="08496985-b4e7-44f6-a0fb-cf9483876b3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D2A879-3ABB-44E5-9C48-90E0D05DB119}"/>
</file>

<file path=customXml/itemProps2.xml><?xml version="1.0" encoding="utf-8"?>
<ds:datastoreItem xmlns:ds="http://schemas.openxmlformats.org/officeDocument/2006/customXml" ds:itemID="{7753DC51-D72C-4389-B887-21468C6D370A}">
  <ds:schemaRefs>
    <ds:schemaRef ds:uri="08496985-b4e7-44f6-a0fb-cf9483876b39"/>
    <ds:schemaRef ds:uri="e29b85ed-18c3-4aa1-9352-a89c372114b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FD81B5-C389-4F60-80CA-E956A4F773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2047</TotalTime>
  <Words>1403</Words>
  <Application>Microsoft Office PowerPoint</Application>
  <PresentationFormat>Widescreen</PresentationFormat>
  <Paragraphs>176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Helvetica</vt:lpstr>
      <vt:lpstr>Libre Franklin</vt:lpstr>
      <vt:lpstr>Libre Franklin Light</vt:lpstr>
      <vt:lpstr>Libre Franklin Medium</vt:lpstr>
      <vt:lpstr>Libre Franklin SemiBold</vt:lpstr>
      <vt:lpstr>Source Sans Pro</vt:lpstr>
      <vt:lpstr>Blank</vt:lpstr>
      <vt:lpstr>1_Blank</vt:lpstr>
      <vt:lpstr>PowerPoint Presentation</vt:lpstr>
      <vt:lpstr>PowerPoint Presentation</vt:lpstr>
      <vt:lpstr>PowerPoint Presentation</vt:lpstr>
      <vt:lpstr>OOH Influence on Back-to-School Shopping</vt:lpstr>
      <vt:lpstr>With In-Person Learning Resuming,  Majority of BTS Shoppers Plan to Spend More</vt:lpstr>
      <vt:lpstr>More Than Half of BTS Shoppers Plan to Spend Up to $500 and a Third Say Between $500-$1K </vt:lpstr>
      <vt:lpstr>Most Plan to Do Majority of BTS Shopping in Mid-To-Late Summer</vt:lpstr>
      <vt:lpstr>Majority Plan to Do Most of BTS Shopping at Brick-and-Mortar Stores</vt:lpstr>
      <vt:lpstr>BTS Shoppers Plan to Spend The Most on Clothing &amp; Personal Tech</vt:lpstr>
      <vt:lpstr>Price Will Be the Biggest Driver of Choice for BTS Shoppers</vt:lpstr>
      <vt:lpstr>Majority of BTS Shoppers Will Be Looking for Deals from OOH Ads</vt:lpstr>
      <vt:lpstr>Savings, Convenience, Community:  Especially Key for Millennials &amp; Urbanites 1M+ </vt:lpstr>
      <vt:lpstr>PowerPoint Presentation</vt:lpstr>
    </vt:vector>
  </TitlesOfParts>
  <Company>Dentons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OA-207-CW</dc:creator>
  <cp:lastModifiedBy>Steve Nicklin</cp:lastModifiedBy>
  <cp:revision>84</cp:revision>
  <cp:lastPrinted>2021-11-04T18:38:37Z</cp:lastPrinted>
  <dcterms:created xsi:type="dcterms:W3CDTF">2019-08-06T14:39:15Z</dcterms:created>
  <dcterms:modified xsi:type="dcterms:W3CDTF">2022-06-16T15:56:38Z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0x0101004BD0B955D17822488E3D6493B9383791</vt:lpwstr>
  </property>
</Properties>
</file>